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6858000" cx="12192000"/>
  <p:notesSz cx="6858000" cy="9144000"/>
  <p:embeddedFontLst>
    <p:embeddedFont>
      <p:font typeface="Tahoma"/>
      <p:regular r:id="rId54"/>
      <p:bold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0" roundtripDataSignature="AMtx7mikSGYbbINysSytkfkBkNhjJ4rU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180EFC-0066-4437-B9E6-BEE09DC32509}">
  <a:tblStyle styleId="{0C180EFC-0066-4437-B9E6-BEE09DC32509}"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DFA"/>
          </a:solidFill>
        </a:fill>
      </a:tcStyle>
    </a:wholeTbl>
    <a:band1H>
      <a:tcTxStyle/>
      <a:tcStyle>
        <a:fill>
          <a:solidFill>
            <a:srgbClr val="CED9F4"/>
          </a:solidFill>
        </a:fill>
      </a:tcStyle>
    </a:band1H>
    <a:band2H>
      <a:tcTxStyle/>
    </a:band2H>
    <a:band1V>
      <a:tcTxStyle/>
      <a:tcStyle>
        <a:fill>
          <a:solidFill>
            <a:srgbClr val="CED9F4"/>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Tahoma-bold.fntdata"/><Relationship Id="rId10" Type="http://schemas.openxmlformats.org/officeDocument/2006/relationships/slide" Target="slides/slide4.xml"/><Relationship Id="rId54" Type="http://schemas.openxmlformats.org/officeDocument/2006/relationships/font" Target="fonts/Tahoma-regular.fntdata"/><Relationship Id="rId13" Type="http://schemas.openxmlformats.org/officeDocument/2006/relationships/slide" Target="slides/slide7.xml"/><Relationship Id="rId57" Type="http://schemas.openxmlformats.org/officeDocument/2006/relationships/font" Target="fonts/RobotoMono-bold.fntdata"/><Relationship Id="rId12" Type="http://schemas.openxmlformats.org/officeDocument/2006/relationships/slide" Target="slides/slide6.xml"/><Relationship Id="rId56" Type="http://schemas.openxmlformats.org/officeDocument/2006/relationships/font" Target="fonts/RobotoMono-regular.fntdata"/><Relationship Id="rId15" Type="http://schemas.openxmlformats.org/officeDocument/2006/relationships/slide" Target="slides/slide9.xml"/><Relationship Id="rId59" Type="http://schemas.openxmlformats.org/officeDocument/2006/relationships/font" Target="fonts/RobotoMono-boldItalic.fntdata"/><Relationship Id="rId14" Type="http://schemas.openxmlformats.org/officeDocument/2006/relationships/slide" Target="slides/slide8.xml"/><Relationship Id="rId58" Type="http://schemas.openxmlformats.org/officeDocument/2006/relationships/font" Target="fonts/RobotoMon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 name="Google Shape;3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"Xin chào mọi người! Chào mừng các bạn đến với bài trình bày hôm nay!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Mình là [tên bạn], và hôm nay nhóm mình - Nhóm 16 - sẽ cùng các bạn khám phá một thứ CỰC KỲ thú vị trong thế giới Embedded System. Đó chính là </a:t>
            </a:r>
            <a:r>
              <a:rPr b="1" lang="en-US" sz="1100">
                <a:latin typeface="Arial"/>
                <a:ea typeface="Arial"/>
                <a:cs typeface="Arial"/>
                <a:sym typeface="Arial"/>
              </a:rPr>
              <a:t>SysTick Timer</a:t>
            </a:r>
            <a:r>
              <a:rPr lang="en-US" sz="1100">
                <a:latin typeface="Arial"/>
                <a:ea typeface="Arial"/>
                <a:cs typeface="Arial"/>
                <a:sym typeface="Arial"/>
              </a:rPr>
              <a:t> và cách thay đổi tốc độ của nó trên vi điều khiển.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Nếu bạn đã từng tự hỏi: 'Làm sao hàm delay trong code của mình hoạt động?', 'Tại sao RTOS lại chạy mượt mà như vậy?', hay 'Làm thế nào để timing chính xác trong embedded?'... thì bài trình bày này sẽ trả lời TẤT CẢ câu hỏi đó!</a:t>
            </a:r>
            <a:endParaRPr sz="11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rPr lang="en-US" sz="1100">
                <a:latin typeface="Arial"/>
                <a:ea typeface="Arial"/>
                <a:cs typeface="Arial"/>
                <a:sym typeface="Arial"/>
              </a:rPr>
              <a:t>Bài này được thực hiện dưới sự hướng dẫn của thầy Huỳnh Hoàng Hà.</a:t>
            </a:r>
            <a:endParaRPr/>
          </a:p>
        </p:txBody>
      </p:sp>
      <p:sp>
        <p:nvSpPr>
          <p:cNvPr id="34" name="Google Shape;3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latin typeface="Arial"/>
              <a:ea typeface="Arial"/>
              <a:cs typeface="Arial"/>
              <a:sym typeface="Arial"/>
            </a:endParaRPr>
          </a:p>
        </p:txBody>
      </p:sp>
      <p:sp>
        <p:nvSpPr>
          <p:cNvPr id="154" name="Google Shape;15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t/>
            </a:r>
            <a:endParaRPr b="1" sz="1300">
              <a:latin typeface="Arial"/>
              <a:ea typeface="Arial"/>
              <a:cs typeface="Arial"/>
              <a:sym typeface="Arial"/>
            </a:endParaRPr>
          </a:p>
        </p:txBody>
      </p:sp>
      <p:sp>
        <p:nvSpPr>
          <p:cNvPr id="160" name="Google Shape;16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39daa6402f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 name="Google Shape;42;g39daa6402f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"Xin chào mọi người! Chào mừng các bạn đến với bài trình bày hôm nay!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Mình là [tên bạn], và hôm nay nhóm mình - Nhóm 16 - sẽ cùng các bạn khám phá một thứ CỰC KỲ thú vị trong thế giới Embedded System. Đó chính là </a:t>
            </a:r>
            <a:r>
              <a:rPr b="1" lang="en-US" sz="1100">
                <a:latin typeface="Arial"/>
                <a:ea typeface="Arial"/>
                <a:cs typeface="Arial"/>
                <a:sym typeface="Arial"/>
              </a:rPr>
              <a:t>SysTick Timer</a:t>
            </a:r>
            <a:r>
              <a:rPr lang="en-US" sz="1100">
                <a:latin typeface="Arial"/>
                <a:ea typeface="Arial"/>
                <a:cs typeface="Arial"/>
                <a:sym typeface="Arial"/>
              </a:rPr>
              <a:t> và cách thay đổi tốc độ của nó trên vi điều khiển.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Nếu bạn đã từng tự hỏi: 'Làm sao hàm delay trong code của mình hoạt động?', 'Tại sao RTOS lại chạy mượt mà như vậy?', hay 'Làm thế nào để timing chính xác trong embedded?'... thì bài trình bày này sẽ trả lời TẤT CẢ câu hỏi đó!</a:t>
            </a:r>
            <a:endParaRPr sz="11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rPr lang="en-US" sz="1100">
                <a:latin typeface="Arial"/>
                <a:ea typeface="Arial"/>
                <a:cs typeface="Arial"/>
                <a:sym typeface="Arial"/>
              </a:rPr>
              <a:t>Bài này được thực hiện dưới sự hướng dẫn của thầy Huỳnh Hoàng Hà.</a:t>
            </a:r>
            <a:endParaRPr/>
          </a:p>
        </p:txBody>
      </p:sp>
      <p:sp>
        <p:nvSpPr>
          <p:cNvPr id="43" name="Google Shape;43;g39daa6402f7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8ed01a2287_3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38ed01a2287_3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8ed01a2287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38ed01a2287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8ed01a2287_3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latin typeface="Times New Roman"/>
                <a:ea typeface="Times New Roman"/>
                <a:cs typeface="Times New Roman"/>
                <a:sym typeface="Times New Roman"/>
              </a:rPr>
              <a:t>Khởi tạo bộ SysTick để tạo nguồn thời gian hệ thống (time base) cho thư viện HAL. Gồm hai phần: </a:t>
            </a:r>
            <a:r>
              <a:rPr b="1" lang="en-US" sz="2200">
                <a:latin typeface="Times New Roman"/>
                <a:ea typeface="Times New Roman"/>
                <a:cs typeface="Times New Roman"/>
                <a:sym typeface="Times New Roman"/>
              </a:rPr>
              <a:t>cấu hình SysTick</a:t>
            </a:r>
            <a:r>
              <a:rPr lang="en-US" sz="2200">
                <a:latin typeface="Times New Roman"/>
                <a:ea typeface="Times New Roman"/>
                <a:cs typeface="Times New Roman"/>
                <a:sym typeface="Times New Roman"/>
              </a:rPr>
              <a:t> và </a:t>
            </a:r>
            <a:r>
              <a:rPr b="1" lang="en-US" sz="2200">
                <a:latin typeface="Times New Roman"/>
                <a:ea typeface="Times New Roman"/>
                <a:cs typeface="Times New Roman"/>
                <a:sym typeface="Times New Roman"/>
              </a:rPr>
              <a:t>thiết lập độ ưu tiên ngắt</a:t>
            </a:r>
            <a:r>
              <a:rPr lang="en-US" sz="2200">
                <a:latin typeface="Times New Roman"/>
                <a:ea typeface="Times New Roman"/>
                <a:cs typeface="Times New Roman"/>
                <a:sym typeface="Times New Roman"/>
              </a:rPr>
              <a:t>.</a:t>
            </a:r>
            <a:endParaRPr sz="2200">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US" sz="2200">
                <a:latin typeface="Times New Roman"/>
                <a:ea typeface="Times New Roman"/>
                <a:cs typeface="Times New Roman"/>
                <a:sym typeface="Times New Roman"/>
              </a:rPr>
              <a:t>Nếu một trong hai bước cấu hình thất bại (SysTick reload vượt giới hạn hoặc giá trị TickPriority không hợp lệ), hàm sẽ trả về HAL_ERROR.</a:t>
            </a:r>
            <a:endParaRPr/>
          </a:p>
        </p:txBody>
      </p:sp>
      <p:sp>
        <p:nvSpPr>
          <p:cNvPr id="204" name="Google Shape;204;g38ed01a2287_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8ed01a2287_3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2100">
                <a:latin typeface="Times New Roman"/>
                <a:ea typeface="Times New Roman"/>
                <a:cs typeface="Times New Roman"/>
                <a:sym typeface="Times New Roman"/>
              </a:rPr>
              <a:t>Lưu ý</a:t>
            </a:r>
            <a:r>
              <a:rPr lang="en-US" sz="2100">
                <a:latin typeface="Times New Roman"/>
                <a:ea typeface="Times New Roman"/>
                <a:cs typeface="Times New Roman"/>
                <a:sym typeface="Times New Roman"/>
              </a:rPr>
              <a:t>: Nếu giá trị tính toán vượt quá khả năng của bộ đếm SysTick (24-bit, tối đa 2^24−1, hàm HAL_SYSTICK_Config() sẽ trả về lỗi.</a:t>
            </a:r>
            <a:endParaRPr/>
          </a:p>
        </p:txBody>
      </p:sp>
      <p:sp>
        <p:nvSpPr>
          <p:cNvPr id="211" name="Google Shape;211;g38ed01a2287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8ed01a2287_3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38ed01a2287_3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8ed01a2287_3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38ed01a2287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 name="Google Shape;5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8ed01a2287_3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2200">
                <a:latin typeface="Times New Roman"/>
                <a:ea typeface="Times New Roman"/>
                <a:cs typeface="Times New Roman"/>
                <a:sym typeface="Times New Roman"/>
              </a:rPr>
              <a:t>Nếu SysTick interrupt bị disable (ví dụ HAL_SuspendTick() được gọi, hoặc SysTick chưa được cấu hình/handler không được gọi), thì HAL_GetTick() không tăng → vòng while vô tận → chương trình treo. Vì vậy đừng gọi HAL_Delay() khi tick bị suspend hoặc từ ISR có priority cao hơn SysTick (vì SysTick có priority thấp hơn sẽ không preempt).</a:t>
            </a:r>
            <a:endParaRPr/>
          </a:p>
        </p:txBody>
      </p:sp>
      <p:sp>
        <p:nvSpPr>
          <p:cNvPr id="241" name="Google Shape;241;g38ed01a2287_3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8ed01a2287_3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38ed01a2287_3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8ed01a2287_3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2300">
                <a:latin typeface="Times New Roman"/>
                <a:ea typeface="Times New Roman"/>
                <a:cs typeface="Times New Roman"/>
                <a:sym typeface="Times New Roman"/>
              </a:rPr>
              <a:t>Cho phép thay đổi tần số tick hệ thống (biến uwTickFreq) trong khi chương trình đang chạy</a:t>
            </a:r>
            <a:endParaRPr/>
          </a:p>
        </p:txBody>
      </p:sp>
      <p:sp>
        <p:nvSpPr>
          <p:cNvPr id="269" name="Google Shape;269;g38ed01a2287_3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8ed01a2287_3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38ed01a2287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8ed01a228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38ed01a228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8ed01a2287_3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38ed01a2287_3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9daa6402f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g39daa6402f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8ed01a2287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g38ed01a2287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8ed01a2287_2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g38ed01a2287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
        <p:nvSpPr>
          <p:cNvPr id="76" name="Google Shape;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
        <p:nvSpPr>
          <p:cNvPr id="91" name="Google Shape;9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 name="Shape 23"/>
        <p:cNvGrpSpPr/>
        <p:nvPr/>
      </p:nvGrpSpPr>
      <p:grpSpPr>
        <a:xfrm>
          <a:off x="0" y="0"/>
          <a:ext cx="0" cy="0"/>
          <a:chOff x="0" y="0"/>
          <a:chExt cx="0" cy="0"/>
        </a:xfrm>
      </p:grpSpPr>
      <p:sp>
        <p:nvSpPr>
          <p:cNvPr id="24" name="Google Shape;24;p36"/>
          <p:cNvSpPr txBox="1"/>
          <p:nvPr>
            <p:ph idx="1" type="subTitle"/>
          </p:nvPr>
        </p:nvSpPr>
        <p:spPr>
          <a:xfrm>
            <a:off x="3352800" y="5791200"/>
            <a:ext cx="6299200" cy="381000"/>
          </a:xfrm>
          <a:prstGeom prst="rect">
            <a:avLst/>
          </a:prstGeom>
          <a:noFill/>
          <a:ln>
            <a:noFill/>
          </a:ln>
        </p:spPr>
        <p:txBody>
          <a:bodyPr anchorCtr="0" anchor="t" bIns="45700" lIns="91425" spcFirstLastPara="1" rIns="91425" wrap="square" tIns="45700">
            <a:noAutofit/>
          </a:bodyPr>
          <a:lstStyle>
            <a:lvl1pPr lvl="0" algn="r">
              <a:spcBef>
                <a:spcPts val="320"/>
              </a:spcBef>
              <a:spcAft>
                <a:spcPts val="0"/>
              </a:spcAft>
              <a:buSzPts val="1600"/>
              <a:buFont typeface="Noto Sans Symbols"/>
              <a:buNone/>
              <a:defRPr b="1" sz="1600">
                <a:solidFill>
                  <a:schemeClr val="lt1"/>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25" name="Google Shape;25;p36"/>
          <p:cNvSpPr txBox="1"/>
          <p:nvPr>
            <p:ph type="ctrTitle"/>
          </p:nvPr>
        </p:nvSpPr>
        <p:spPr>
          <a:xfrm>
            <a:off x="3759200" y="2667000"/>
            <a:ext cx="7620000" cy="914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4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7"/>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7"/>
          <p:cNvSpPr txBox="1"/>
          <p:nvPr>
            <p:ph idx="1" type="body"/>
          </p:nvPr>
        </p:nvSpPr>
        <p:spPr>
          <a:xfrm>
            <a:off x="508000" y="1295400"/>
            <a:ext cx="11074400" cy="47244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a:solidFill>
                  <a:srgbClr val="134082"/>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37"/>
          <p:cNvSpPr txBox="1"/>
          <p:nvPr>
            <p:ph idx="10" type="dt"/>
          </p:nvPr>
        </p:nvSpPr>
        <p:spPr>
          <a:xfrm>
            <a:off x="1625600" y="6629400"/>
            <a:ext cx="1828800" cy="228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7"/>
          <p:cNvSpPr txBox="1"/>
          <p:nvPr>
            <p:ph idx="12" type="sldNum"/>
          </p:nvPr>
        </p:nvSpPr>
        <p:spPr>
          <a:xfrm>
            <a:off x="4673600" y="6629400"/>
            <a:ext cx="1320800" cy="228600"/>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sz="1200">
                <a:solidFill>
                  <a:schemeClr val="lt1"/>
                </a:solidFill>
                <a:latin typeface="Arial"/>
                <a:ea typeface="Arial"/>
                <a:cs typeface="Arial"/>
                <a:sym typeface="Arial"/>
              </a:defRPr>
            </a:lvl1pPr>
            <a:lvl2pPr indent="0" lvl="1" marL="0" algn="ctr">
              <a:spcBef>
                <a:spcPts val="0"/>
              </a:spcBef>
              <a:spcAft>
                <a:spcPts val="0"/>
              </a:spcAft>
              <a:buNone/>
              <a:defRPr sz="1200">
                <a:solidFill>
                  <a:schemeClr val="lt1"/>
                </a:solidFill>
                <a:latin typeface="Arial"/>
                <a:ea typeface="Arial"/>
                <a:cs typeface="Arial"/>
                <a:sym typeface="Arial"/>
              </a:defRPr>
            </a:lvl2pPr>
            <a:lvl3pPr indent="0" lvl="2" marL="0" algn="ctr">
              <a:spcBef>
                <a:spcPts val="0"/>
              </a:spcBef>
              <a:spcAft>
                <a:spcPts val="0"/>
              </a:spcAft>
              <a:buNone/>
              <a:defRPr sz="1200">
                <a:solidFill>
                  <a:schemeClr val="lt1"/>
                </a:solidFill>
                <a:latin typeface="Arial"/>
                <a:ea typeface="Arial"/>
                <a:cs typeface="Arial"/>
                <a:sym typeface="Arial"/>
              </a:defRPr>
            </a:lvl3pPr>
            <a:lvl4pPr indent="0" lvl="3" marL="0" algn="ctr">
              <a:spcBef>
                <a:spcPts val="0"/>
              </a:spcBef>
              <a:spcAft>
                <a:spcPts val="0"/>
              </a:spcAft>
              <a:buNone/>
              <a:defRPr sz="1200">
                <a:solidFill>
                  <a:schemeClr val="lt1"/>
                </a:solidFill>
                <a:latin typeface="Arial"/>
                <a:ea typeface="Arial"/>
                <a:cs typeface="Arial"/>
                <a:sym typeface="Arial"/>
              </a:defRPr>
            </a:lvl4pPr>
            <a:lvl5pPr indent="0" lvl="4" marL="0" algn="ctr">
              <a:spcBef>
                <a:spcPts val="0"/>
              </a:spcBef>
              <a:spcAft>
                <a:spcPts val="0"/>
              </a:spcAft>
              <a:buNone/>
              <a:defRPr sz="1200">
                <a:solidFill>
                  <a:schemeClr val="lt1"/>
                </a:solidFill>
                <a:latin typeface="Arial"/>
                <a:ea typeface="Arial"/>
                <a:cs typeface="Arial"/>
                <a:sym typeface="Arial"/>
              </a:defRPr>
            </a:lvl5pPr>
            <a:lvl6pPr indent="0" lvl="5" marL="0" algn="ctr">
              <a:spcBef>
                <a:spcPts val="0"/>
              </a:spcBef>
              <a:spcAft>
                <a:spcPts val="0"/>
              </a:spcAft>
              <a:buNone/>
              <a:defRPr sz="1200">
                <a:solidFill>
                  <a:schemeClr val="lt1"/>
                </a:solidFill>
                <a:latin typeface="Arial"/>
                <a:ea typeface="Arial"/>
                <a:cs typeface="Arial"/>
                <a:sym typeface="Arial"/>
              </a:defRPr>
            </a:lvl6pPr>
            <a:lvl7pPr indent="0" lvl="6" marL="0" algn="ctr">
              <a:spcBef>
                <a:spcPts val="0"/>
              </a:spcBef>
              <a:spcAft>
                <a:spcPts val="0"/>
              </a:spcAft>
              <a:buNone/>
              <a:defRPr sz="1200">
                <a:solidFill>
                  <a:schemeClr val="lt1"/>
                </a:solidFill>
                <a:latin typeface="Arial"/>
                <a:ea typeface="Arial"/>
                <a:cs typeface="Arial"/>
                <a:sym typeface="Arial"/>
              </a:defRPr>
            </a:lvl7pPr>
            <a:lvl8pPr indent="0" lvl="7" marL="0" algn="ctr">
              <a:spcBef>
                <a:spcPts val="0"/>
              </a:spcBef>
              <a:spcAft>
                <a:spcPts val="0"/>
              </a:spcAft>
              <a:buNone/>
              <a:defRPr sz="1200">
                <a:solidFill>
                  <a:schemeClr val="lt1"/>
                </a:solidFill>
                <a:latin typeface="Arial"/>
                <a:ea typeface="Arial"/>
                <a:cs typeface="Arial"/>
                <a:sym typeface="Arial"/>
              </a:defRPr>
            </a:lvl8pPr>
            <a:lvl9pPr indent="0" lvl="8" marL="0" algn="ctr">
              <a:spcBef>
                <a:spcPts val="0"/>
              </a:spcBef>
              <a:spcAft>
                <a:spcPts val="0"/>
              </a:spcAft>
              <a:buNone/>
              <a:defRPr sz="12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grpSp>
        <p:nvGrpSpPr>
          <p:cNvPr id="10" name="Google Shape;10;p35"/>
          <p:cNvGrpSpPr/>
          <p:nvPr/>
        </p:nvGrpSpPr>
        <p:grpSpPr>
          <a:xfrm>
            <a:off x="914400" y="685800"/>
            <a:ext cx="11277600" cy="260350"/>
            <a:chOff x="2448" y="384"/>
            <a:chExt cx="3312" cy="212"/>
          </a:xfrm>
        </p:grpSpPr>
        <p:sp>
          <p:nvSpPr>
            <p:cNvPr id="11" name="Google Shape;11;p35"/>
            <p:cNvSpPr/>
            <p:nvPr/>
          </p:nvSpPr>
          <p:spPr>
            <a:xfrm>
              <a:off x="2448" y="384"/>
              <a:ext cx="3312" cy="96"/>
            </a:xfrm>
            <a:prstGeom prst="rect">
              <a:avLst/>
            </a:prstGeom>
            <a:gradFill>
              <a:gsLst>
                <a:gs pos="0">
                  <a:srgbClr val="FFFFFF">
                    <a:alpha val="0"/>
                  </a:srgbClr>
                </a:gs>
                <a:gs pos="100000">
                  <a:srgbClr val="969696">
                    <a:alpha val="26666"/>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 name="Google Shape;12;p35"/>
            <p:cNvSpPr/>
            <p:nvPr/>
          </p:nvSpPr>
          <p:spPr>
            <a:xfrm>
              <a:off x="2448" y="500"/>
              <a:ext cx="3312" cy="96"/>
            </a:xfrm>
            <a:prstGeom prst="rect">
              <a:avLst/>
            </a:prstGeom>
            <a:gradFill>
              <a:gsLst>
                <a:gs pos="0">
                  <a:srgbClr val="FFFFFF">
                    <a:alpha val="0"/>
                  </a:srgbClr>
                </a:gs>
                <a:gs pos="100000">
                  <a:srgbClr val="969696">
                    <a:alpha val="26666"/>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 name="Google Shape;13;p35"/>
          <p:cNvSpPr txBox="1"/>
          <p:nvPr>
            <p:ph idx="1" type="body"/>
          </p:nvPr>
        </p:nvSpPr>
        <p:spPr>
          <a:xfrm>
            <a:off x="508000" y="1295400"/>
            <a:ext cx="11074400" cy="47244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2"/>
              </a:buClr>
              <a:buSzPts val="2800"/>
              <a:buFont typeface="Noto Sans Symbols"/>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accent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 name="Google Shape;14;p35"/>
          <p:cNvSpPr txBox="1"/>
          <p:nvPr>
            <p:ph idx="10" type="dt"/>
          </p:nvPr>
        </p:nvSpPr>
        <p:spPr>
          <a:xfrm>
            <a:off x="1625600" y="6622078"/>
            <a:ext cx="1930400" cy="22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35"/>
          <p:cNvSpPr txBox="1"/>
          <p:nvPr>
            <p:ph idx="12" type="sldNum"/>
          </p:nvPr>
        </p:nvSpPr>
        <p:spPr>
          <a:xfrm>
            <a:off x="11250705" y="6619253"/>
            <a:ext cx="965200" cy="2286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0" sz="1200" u="none">
                <a:solidFill>
                  <a:schemeClr val="lt1"/>
                </a:solidFill>
                <a:latin typeface="Arial"/>
                <a:ea typeface="Arial"/>
                <a:cs typeface="Arial"/>
                <a:sym typeface="Arial"/>
              </a:defRPr>
            </a:lvl1pPr>
            <a:lvl2pPr indent="0" lvl="1" marL="0" marR="0" rtl="0" algn="ctr">
              <a:spcBef>
                <a:spcPts val="0"/>
              </a:spcBef>
              <a:spcAft>
                <a:spcPts val="0"/>
              </a:spcAft>
              <a:buNone/>
              <a:defRPr b="0" sz="1200" u="none">
                <a:solidFill>
                  <a:schemeClr val="lt1"/>
                </a:solidFill>
                <a:latin typeface="Arial"/>
                <a:ea typeface="Arial"/>
                <a:cs typeface="Arial"/>
                <a:sym typeface="Arial"/>
              </a:defRPr>
            </a:lvl2pPr>
            <a:lvl3pPr indent="0" lvl="2" marL="0" marR="0" rtl="0" algn="ctr">
              <a:spcBef>
                <a:spcPts val="0"/>
              </a:spcBef>
              <a:spcAft>
                <a:spcPts val="0"/>
              </a:spcAft>
              <a:buNone/>
              <a:defRPr b="0" sz="1200" u="none">
                <a:solidFill>
                  <a:schemeClr val="lt1"/>
                </a:solidFill>
                <a:latin typeface="Arial"/>
                <a:ea typeface="Arial"/>
                <a:cs typeface="Arial"/>
                <a:sym typeface="Arial"/>
              </a:defRPr>
            </a:lvl3pPr>
            <a:lvl4pPr indent="0" lvl="3" marL="0" marR="0" rtl="0" algn="ctr">
              <a:spcBef>
                <a:spcPts val="0"/>
              </a:spcBef>
              <a:spcAft>
                <a:spcPts val="0"/>
              </a:spcAft>
              <a:buNone/>
              <a:defRPr b="0" sz="1200" u="none">
                <a:solidFill>
                  <a:schemeClr val="lt1"/>
                </a:solidFill>
                <a:latin typeface="Arial"/>
                <a:ea typeface="Arial"/>
                <a:cs typeface="Arial"/>
                <a:sym typeface="Arial"/>
              </a:defRPr>
            </a:lvl4pPr>
            <a:lvl5pPr indent="0" lvl="4" marL="0" marR="0" rtl="0" algn="ctr">
              <a:spcBef>
                <a:spcPts val="0"/>
              </a:spcBef>
              <a:spcAft>
                <a:spcPts val="0"/>
              </a:spcAft>
              <a:buNone/>
              <a:defRPr b="0" sz="1200" u="none">
                <a:solidFill>
                  <a:schemeClr val="lt1"/>
                </a:solidFill>
                <a:latin typeface="Arial"/>
                <a:ea typeface="Arial"/>
                <a:cs typeface="Arial"/>
                <a:sym typeface="Arial"/>
              </a:defRPr>
            </a:lvl5pPr>
            <a:lvl6pPr indent="0" lvl="5" marL="0" marR="0" rtl="0" algn="ctr">
              <a:spcBef>
                <a:spcPts val="0"/>
              </a:spcBef>
              <a:spcAft>
                <a:spcPts val="0"/>
              </a:spcAft>
              <a:buNone/>
              <a:defRPr b="0" sz="1200" u="none">
                <a:solidFill>
                  <a:schemeClr val="lt1"/>
                </a:solidFill>
                <a:latin typeface="Arial"/>
                <a:ea typeface="Arial"/>
                <a:cs typeface="Arial"/>
                <a:sym typeface="Arial"/>
              </a:defRPr>
            </a:lvl6pPr>
            <a:lvl7pPr indent="0" lvl="6" marL="0" marR="0" rtl="0" algn="ctr">
              <a:spcBef>
                <a:spcPts val="0"/>
              </a:spcBef>
              <a:spcAft>
                <a:spcPts val="0"/>
              </a:spcAft>
              <a:buNone/>
              <a:defRPr b="0" sz="1200" u="none">
                <a:solidFill>
                  <a:schemeClr val="lt1"/>
                </a:solidFill>
                <a:latin typeface="Arial"/>
                <a:ea typeface="Arial"/>
                <a:cs typeface="Arial"/>
                <a:sym typeface="Arial"/>
              </a:defRPr>
            </a:lvl7pPr>
            <a:lvl8pPr indent="0" lvl="7" marL="0" marR="0" rtl="0" algn="ctr">
              <a:spcBef>
                <a:spcPts val="0"/>
              </a:spcBef>
              <a:spcAft>
                <a:spcPts val="0"/>
              </a:spcAft>
              <a:buNone/>
              <a:defRPr b="0" sz="1200" u="none">
                <a:solidFill>
                  <a:schemeClr val="lt1"/>
                </a:solidFill>
                <a:latin typeface="Arial"/>
                <a:ea typeface="Arial"/>
                <a:cs typeface="Arial"/>
                <a:sym typeface="Arial"/>
              </a:defRPr>
            </a:lvl8pPr>
            <a:lvl9pPr indent="0" lvl="8" marL="0" marR="0" rtl="0" algn="ctr">
              <a:spcBef>
                <a:spcPts val="0"/>
              </a:spcBef>
              <a:spcAft>
                <a:spcPts val="0"/>
              </a:spcAft>
              <a:buNone/>
              <a:defRPr b="0" sz="1200" u="non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6" name="Google Shape;16;p35"/>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8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1" i="0" sz="28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8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8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8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8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8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8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800" u="none" cap="none" strike="noStrike">
                <a:solidFill>
                  <a:schemeClr val="dk2"/>
                </a:solidFill>
                <a:latin typeface="Arial"/>
                <a:ea typeface="Arial"/>
                <a:cs typeface="Arial"/>
                <a:sym typeface="Arial"/>
              </a:defRPr>
            </a:lvl9pPr>
          </a:lstStyle>
          <a:p/>
        </p:txBody>
      </p:sp>
      <p:grpSp>
        <p:nvGrpSpPr>
          <p:cNvPr id="17" name="Google Shape;17;p35"/>
          <p:cNvGrpSpPr/>
          <p:nvPr/>
        </p:nvGrpSpPr>
        <p:grpSpPr>
          <a:xfrm>
            <a:off x="480484" y="457200"/>
            <a:ext cx="711200" cy="609600"/>
            <a:chOff x="4128" y="1920"/>
            <a:chExt cx="1010" cy="1104"/>
          </a:xfrm>
        </p:grpSpPr>
        <p:sp>
          <p:nvSpPr>
            <p:cNvPr id="18" name="Google Shape;18;p35"/>
            <p:cNvSpPr/>
            <p:nvPr/>
          </p:nvSpPr>
          <p:spPr>
            <a:xfrm>
              <a:off x="4128" y="1920"/>
              <a:ext cx="528" cy="530"/>
            </a:xfrm>
            <a:custGeom>
              <a:rect b="b" l="l" r="r" t="t"/>
              <a:pathLst>
                <a:path extrusionOk="0" h="530" w="528">
                  <a:moveTo>
                    <a:pt x="0" y="0"/>
                  </a:moveTo>
                  <a:lnTo>
                    <a:pt x="0" y="192"/>
                  </a:lnTo>
                  <a:lnTo>
                    <a:pt x="340" y="530"/>
                  </a:lnTo>
                  <a:lnTo>
                    <a:pt x="528" y="528"/>
                  </a:lnTo>
                  <a:lnTo>
                    <a:pt x="528" y="336"/>
                  </a:lnTo>
                  <a:lnTo>
                    <a:pt x="196" y="0"/>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35"/>
            <p:cNvSpPr/>
            <p:nvPr/>
          </p:nvSpPr>
          <p:spPr>
            <a:xfrm rot="5400000">
              <a:off x="4129" y="2495"/>
              <a:ext cx="528" cy="530"/>
            </a:xfrm>
            <a:custGeom>
              <a:rect b="b" l="l" r="r" t="t"/>
              <a:pathLst>
                <a:path extrusionOk="0" h="530" w="528">
                  <a:moveTo>
                    <a:pt x="0" y="0"/>
                  </a:moveTo>
                  <a:lnTo>
                    <a:pt x="0" y="192"/>
                  </a:lnTo>
                  <a:lnTo>
                    <a:pt x="340" y="530"/>
                  </a:lnTo>
                  <a:lnTo>
                    <a:pt x="528" y="528"/>
                  </a:lnTo>
                  <a:lnTo>
                    <a:pt x="528" y="336"/>
                  </a:lnTo>
                  <a:lnTo>
                    <a:pt x="196" y="0"/>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35"/>
            <p:cNvSpPr/>
            <p:nvPr/>
          </p:nvSpPr>
          <p:spPr>
            <a:xfrm>
              <a:off x="4608" y="1920"/>
              <a:ext cx="528" cy="530"/>
            </a:xfrm>
            <a:custGeom>
              <a:rect b="b" l="l" r="r" t="t"/>
              <a:pathLst>
                <a:path extrusionOk="0" h="530" w="528">
                  <a:moveTo>
                    <a:pt x="0" y="0"/>
                  </a:moveTo>
                  <a:lnTo>
                    <a:pt x="0" y="192"/>
                  </a:lnTo>
                  <a:lnTo>
                    <a:pt x="340" y="530"/>
                  </a:lnTo>
                  <a:lnTo>
                    <a:pt x="528" y="528"/>
                  </a:lnTo>
                  <a:lnTo>
                    <a:pt x="528" y="336"/>
                  </a:lnTo>
                  <a:lnTo>
                    <a:pt x="196" y="0"/>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35"/>
            <p:cNvSpPr/>
            <p:nvPr/>
          </p:nvSpPr>
          <p:spPr>
            <a:xfrm rot="5400000">
              <a:off x="4609" y="2495"/>
              <a:ext cx="528" cy="530"/>
            </a:xfrm>
            <a:custGeom>
              <a:rect b="b" l="l" r="r" t="t"/>
              <a:pathLst>
                <a:path extrusionOk="0" h="530" w="528">
                  <a:moveTo>
                    <a:pt x="0" y="0"/>
                  </a:moveTo>
                  <a:lnTo>
                    <a:pt x="0" y="192"/>
                  </a:lnTo>
                  <a:lnTo>
                    <a:pt x="340" y="530"/>
                  </a:lnTo>
                  <a:lnTo>
                    <a:pt x="528" y="528"/>
                  </a:lnTo>
                  <a:lnTo>
                    <a:pt x="528" y="336"/>
                  </a:lnTo>
                  <a:lnTo>
                    <a:pt x="196" y="0"/>
                  </a:lnTo>
                  <a:lnTo>
                    <a:pt x="0"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 name="Google Shape;22;p35"/>
          <p:cNvSpPr txBox="1"/>
          <p:nvPr/>
        </p:nvSpPr>
        <p:spPr>
          <a:xfrm>
            <a:off x="5689600" y="6465366"/>
            <a:ext cx="5537200"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chemeClr val="lt1"/>
                </a:solidFill>
                <a:latin typeface="Arial"/>
                <a:ea typeface="Arial"/>
                <a:cs typeface="Arial"/>
                <a:sym typeface="Arial"/>
              </a:rPr>
              <a:t>HCMC </a:t>
            </a:r>
            <a:r>
              <a:rPr b="1" lang="en-US" sz="1400">
                <a:solidFill>
                  <a:schemeClr val="lt1"/>
                </a:solidFill>
                <a:latin typeface="Arial"/>
                <a:ea typeface="Arial"/>
                <a:cs typeface="Arial"/>
                <a:sym typeface="Arial"/>
              </a:rPr>
              <a:t>University of Technology and Education</a:t>
            </a:r>
            <a:endParaRPr b="1" sz="14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github.com/giunzz/Data_Science/blob/main/Systick.zip" TargetMode="Externa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github.com/giunzz/STM32_GK" TargetMode="Externa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youtube.com/watch?v=aLCUDv_fgoU" TargetMode="External"/><Relationship Id="rId4" Type="http://schemas.openxmlformats.org/officeDocument/2006/relationships/hyperlink" Target="https://developer.arm.com/documentation/dui0552/a" TargetMode="External"/><Relationship Id="rId5" Type="http://schemas.openxmlformats.org/officeDocument/2006/relationships/hyperlink" Target="https://www.st.com/resource/en/user_manual/um1749-description-of-stm32l0-hal-and-low-layer-drivers-stmicroelectronics.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 name="Shape 35"/>
        <p:cNvGrpSpPr/>
        <p:nvPr/>
      </p:nvGrpSpPr>
      <p:grpSpPr>
        <a:xfrm>
          <a:off x="0" y="0"/>
          <a:ext cx="0" cy="0"/>
          <a:chOff x="0" y="0"/>
          <a:chExt cx="0" cy="0"/>
        </a:xfrm>
      </p:grpSpPr>
      <p:sp>
        <p:nvSpPr>
          <p:cNvPr id="36" name="Google Shape;36;p1"/>
          <p:cNvSpPr txBox="1"/>
          <p:nvPr>
            <p:ph type="ctrTitle"/>
          </p:nvPr>
        </p:nvSpPr>
        <p:spPr>
          <a:xfrm>
            <a:off x="3429000" y="2853334"/>
            <a:ext cx="8610600" cy="1752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2400"/>
              <a:buFont typeface="Noto Sans Symbols"/>
              <a:buNone/>
            </a:pPr>
            <a:r>
              <a:rPr lang="en-US" sz="3000">
                <a:solidFill>
                  <a:srgbClr val="0B5394"/>
                </a:solidFill>
              </a:rPr>
              <a:t>TÌM HIỂU SYSTICK VÀ PHƯƠNG PHÁP THAY ĐỔI TỐC ĐỘ TRÊN VI ĐIỀU KHIỂN</a:t>
            </a:r>
            <a:endParaRPr sz="3000">
              <a:solidFill>
                <a:srgbClr val="0B5394"/>
              </a:solidFill>
            </a:endParaRPr>
          </a:p>
        </p:txBody>
      </p:sp>
      <p:sp>
        <p:nvSpPr>
          <p:cNvPr id="37" name="Google Shape;37;p1"/>
          <p:cNvSpPr txBox="1"/>
          <p:nvPr>
            <p:ph idx="1" type="subTitle"/>
          </p:nvPr>
        </p:nvSpPr>
        <p:spPr>
          <a:xfrm>
            <a:off x="934065" y="5791200"/>
            <a:ext cx="10896600" cy="90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2400"/>
              <a:buFont typeface="Noto Sans Symbols"/>
              <a:buNone/>
            </a:pPr>
            <a:r>
              <a:rPr lang="en-US" sz="2200"/>
              <a:t>Embedded System</a:t>
            </a:r>
            <a:endParaRPr sz="2200"/>
          </a:p>
          <a:p>
            <a:pPr indent="0" lvl="0" marL="0" rtl="0" algn="r">
              <a:lnSpc>
                <a:spcPct val="100000"/>
              </a:lnSpc>
              <a:spcBef>
                <a:spcPts val="0"/>
              </a:spcBef>
              <a:spcAft>
                <a:spcPts val="0"/>
              </a:spcAft>
              <a:buSzPts val="2400"/>
              <a:buFont typeface="Noto Sans Symbols"/>
              <a:buNone/>
            </a:pPr>
            <a:r>
              <a:rPr lang="en-US" sz="2200"/>
              <a:t>Nhóm sinh viên thực hiện: 16</a:t>
            </a:r>
            <a:endParaRPr sz="2200"/>
          </a:p>
          <a:p>
            <a:pPr indent="0" lvl="0" marL="0" rtl="0" algn="r">
              <a:lnSpc>
                <a:spcPct val="100000"/>
              </a:lnSpc>
              <a:spcBef>
                <a:spcPts val="0"/>
              </a:spcBef>
              <a:spcAft>
                <a:spcPts val="0"/>
              </a:spcAft>
              <a:buSzPts val="2400"/>
              <a:buFont typeface="Noto Sans Symbols"/>
              <a:buNone/>
            </a:pPr>
            <a:r>
              <a:t/>
            </a:r>
            <a:endParaRPr sz="2200">
              <a:solidFill>
                <a:schemeClr val="dk1"/>
              </a:solidFill>
            </a:endParaRPr>
          </a:p>
        </p:txBody>
      </p:sp>
      <p:sp>
        <p:nvSpPr>
          <p:cNvPr id="38" name="Google Shape;38;p1"/>
          <p:cNvSpPr txBox="1"/>
          <p:nvPr/>
        </p:nvSpPr>
        <p:spPr>
          <a:xfrm>
            <a:off x="7622400" y="4628057"/>
            <a:ext cx="4188600" cy="4308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2000"/>
              <a:buFont typeface="Arial"/>
              <a:buNone/>
            </a:pPr>
            <a:r>
              <a:rPr b="1" lang="en-US" sz="2200">
                <a:solidFill>
                  <a:schemeClr val="accent2"/>
                </a:solidFill>
                <a:latin typeface="Tahoma"/>
                <a:ea typeface="Tahoma"/>
                <a:cs typeface="Tahoma"/>
                <a:sym typeface="Tahoma"/>
              </a:rPr>
              <a:t>GVHD</a:t>
            </a:r>
            <a:r>
              <a:rPr b="1" i="0" lang="en-US" sz="2200" u="none" cap="none" strike="noStrike">
                <a:solidFill>
                  <a:schemeClr val="accent2"/>
                </a:solidFill>
                <a:latin typeface="Tahoma"/>
                <a:ea typeface="Tahoma"/>
                <a:cs typeface="Tahoma"/>
                <a:sym typeface="Tahoma"/>
              </a:rPr>
              <a:t>: Huỳnh Hoàng Hà</a:t>
            </a:r>
            <a:endParaRPr b="1" i="0" sz="2200" u="none" cap="none" strike="noStrike">
              <a:solidFill>
                <a:schemeClr val="accent2"/>
              </a:solidFill>
              <a:latin typeface="Tahoma"/>
              <a:ea typeface="Tahoma"/>
              <a:cs typeface="Tahoma"/>
              <a:sym typeface="Tahoma"/>
            </a:endParaRPr>
          </a:p>
        </p:txBody>
      </p:sp>
      <p:pic>
        <p:nvPicPr>
          <p:cNvPr id="39" name="Google Shape;39;p1"/>
          <p:cNvPicPr preferRelativeResize="0"/>
          <p:nvPr/>
        </p:nvPicPr>
        <p:blipFill rotWithShape="1">
          <a:blip r:embed="rId4">
            <a:alphaModFix/>
          </a:blip>
          <a:srcRect b="0" l="0" r="0" t="0"/>
          <a:stretch/>
        </p:blipFill>
        <p:spPr>
          <a:xfrm>
            <a:off x="0" y="0"/>
            <a:ext cx="12192000" cy="17525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6"/>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1.2. Cơ chế hoạt động của SysTick</a:t>
            </a:r>
            <a:endParaRPr/>
          </a:p>
        </p:txBody>
      </p:sp>
      <p:pic>
        <p:nvPicPr>
          <p:cNvPr id="100" name="Google Shape;100;p6"/>
          <p:cNvPicPr preferRelativeResize="0"/>
          <p:nvPr>
            <p:ph idx="1" type="body"/>
          </p:nvPr>
        </p:nvPicPr>
        <p:blipFill rotWithShape="1">
          <a:blip r:embed="rId3">
            <a:alphaModFix/>
          </a:blip>
          <a:srcRect b="0" l="0" r="0" t="0"/>
          <a:stretch/>
        </p:blipFill>
        <p:spPr>
          <a:xfrm>
            <a:off x="810883" y="1219200"/>
            <a:ext cx="10875033" cy="4724400"/>
          </a:xfrm>
          <a:prstGeom prst="rect">
            <a:avLst/>
          </a:prstGeom>
          <a:noFill/>
          <a:ln>
            <a:noFill/>
          </a:ln>
        </p:spPr>
      </p:pic>
      <p:sp>
        <p:nvSpPr>
          <p:cNvPr id="101" name="Google Shape;101;p6"/>
          <p:cNvSpPr txBox="1"/>
          <p:nvPr/>
        </p:nvSpPr>
        <p:spPr>
          <a:xfrm>
            <a:off x="4305300" y="5943600"/>
            <a:ext cx="3886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Sơ đồ hoạt động của SysTick</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9"/>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1.2. Cơ chế hoạt động của SysTick</a:t>
            </a:r>
            <a:endParaRPr/>
          </a:p>
        </p:txBody>
      </p:sp>
      <p:sp>
        <p:nvSpPr>
          <p:cNvPr id="107" name="Google Shape;107;p9"/>
          <p:cNvSpPr txBox="1"/>
          <p:nvPr>
            <p:ph idx="1" type="body"/>
          </p:nvPr>
        </p:nvSpPr>
        <p:spPr>
          <a:xfrm>
            <a:off x="508000" y="1295400"/>
            <a:ext cx="110744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latin typeface="Times New Roman"/>
                <a:ea typeface="Times New Roman"/>
                <a:cs typeface="Times New Roman"/>
                <a:sym typeface="Times New Roman"/>
              </a:rPr>
              <a:t>1.2.1. SysTick_CTRL (Control &amp; Status Register)</a:t>
            </a:r>
            <a:endParaRPr sz="2400">
              <a:latin typeface="Times New Roman"/>
              <a:ea typeface="Times New Roman"/>
              <a:cs typeface="Times New Roman"/>
              <a:sym typeface="Times New Roman"/>
            </a:endParaRPr>
          </a:p>
          <a:p>
            <a:pPr indent="0" lvl="0" marL="0" rtl="0" algn="l">
              <a:spcBef>
                <a:spcPts val="480"/>
              </a:spcBef>
              <a:spcAft>
                <a:spcPts val="0"/>
              </a:spcAft>
              <a:buSzPts val="2400"/>
              <a:buNone/>
            </a:pPr>
            <a:r>
              <a:rPr lang="en-US" sz="2400">
                <a:solidFill>
                  <a:schemeClr val="dk1"/>
                </a:solidFill>
                <a:latin typeface="Times New Roman"/>
                <a:ea typeface="Times New Roman"/>
                <a:cs typeface="Times New Roman"/>
                <a:sym typeface="Times New Roman"/>
              </a:rPr>
              <a:t>Một số chức năng của thanh ghi CRTL: Bật/tắt SysTick, chọn nguồn xung clock (HCLK</a:t>
            </a:r>
            <a:endParaRPr/>
          </a:p>
          <a:p>
            <a:pPr indent="0" lvl="0" marL="0" rtl="0" algn="l">
              <a:spcBef>
                <a:spcPts val="480"/>
              </a:spcBef>
              <a:spcAft>
                <a:spcPts val="0"/>
              </a:spcAft>
              <a:buSzPts val="2400"/>
              <a:buNone/>
            </a:pPr>
            <a:r>
              <a:rPr lang="en-US" sz="2400">
                <a:solidFill>
                  <a:schemeClr val="dk1"/>
                </a:solidFill>
                <a:latin typeface="Times New Roman"/>
                <a:ea typeface="Times New Roman"/>
                <a:cs typeface="Times New Roman"/>
                <a:sym typeface="Times New Roman"/>
              </a:rPr>
              <a:t>hoặc HCLK/8), kiểm tra cờ tràn (COUNTFLAG), cho phép/ngắt ngắt </a:t>
            </a:r>
            <a:r>
              <a:rPr lang="en-US" sz="2400">
                <a:latin typeface="Times New Roman"/>
                <a:ea typeface="Times New Roman"/>
                <a:cs typeface="Times New Roman"/>
                <a:sym typeface="Times New Roman"/>
              </a:rPr>
              <a:t>SysTick.</a:t>
            </a:r>
            <a:endParaRPr sz="2400">
              <a:latin typeface="Times New Roman"/>
              <a:ea typeface="Times New Roman"/>
              <a:cs typeface="Times New Roman"/>
              <a:sym typeface="Times New Roman"/>
            </a:endParaRPr>
          </a:p>
        </p:txBody>
      </p:sp>
      <p:pic>
        <p:nvPicPr>
          <p:cNvPr id="108" name="Google Shape;108;p9"/>
          <p:cNvPicPr preferRelativeResize="0"/>
          <p:nvPr/>
        </p:nvPicPr>
        <p:blipFill rotWithShape="1">
          <a:blip r:embed="rId3">
            <a:alphaModFix/>
          </a:blip>
          <a:srcRect b="0" l="0" r="0" t="0"/>
          <a:stretch/>
        </p:blipFill>
        <p:spPr>
          <a:xfrm>
            <a:off x="2073012" y="2995400"/>
            <a:ext cx="7944386" cy="312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0"/>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1.2. Cơ chế hoạt động của SysTick</a:t>
            </a:r>
            <a:endParaRPr/>
          </a:p>
        </p:txBody>
      </p:sp>
      <p:sp>
        <p:nvSpPr>
          <p:cNvPr id="114" name="Google Shape;114;p10"/>
          <p:cNvSpPr txBox="1"/>
          <p:nvPr>
            <p:ph idx="1" type="body"/>
          </p:nvPr>
        </p:nvSpPr>
        <p:spPr>
          <a:xfrm>
            <a:off x="508000" y="1295400"/>
            <a:ext cx="110744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latin typeface="Times New Roman"/>
                <a:ea typeface="Times New Roman"/>
                <a:cs typeface="Times New Roman"/>
                <a:sym typeface="Times New Roman"/>
              </a:rPr>
              <a:t>Các bit trong thanh ghi:</a:t>
            </a:r>
            <a:endParaRPr/>
          </a:p>
          <a:p>
            <a:pPr indent="-165100" lvl="0" marL="342900" rtl="0" algn="l">
              <a:spcBef>
                <a:spcPts val="560"/>
              </a:spcBef>
              <a:spcAft>
                <a:spcPts val="0"/>
              </a:spcAft>
              <a:buSzPts val="2800"/>
              <a:buNone/>
            </a:pPr>
            <a:r>
              <a:t/>
            </a:r>
            <a:endParaRPr/>
          </a:p>
        </p:txBody>
      </p:sp>
      <p:pic>
        <p:nvPicPr>
          <p:cNvPr id="115" name="Google Shape;115;p10"/>
          <p:cNvPicPr preferRelativeResize="0"/>
          <p:nvPr/>
        </p:nvPicPr>
        <p:blipFill rotWithShape="1">
          <a:blip r:embed="rId3">
            <a:alphaModFix/>
          </a:blip>
          <a:srcRect b="0" l="0" r="0" t="0"/>
          <a:stretch/>
        </p:blipFill>
        <p:spPr>
          <a:xfrm>
            <a:off x="6895675" y="1905000"/>
            <a:ext cx="4381925" cy="1750700"/>
          </a:xfrm>
          <a:prstGeom prst="rect">
            <a:avLst/>
          </a:prstGeom>
          <a:noFill/>
          <a:ln>
            <a:noFill/>
          </a:ln>
        </p:spPr>
      </p:pic>
      <p:sp>
        <p:nvSpPr>
          <p:cNvPr id="116" name="Google Shape;116;p10"/>
          <p:cNvSpPr txBox="1"/>
          <p:nvPr/>
        </p:nvSpPr>
        <p:spPr>
          <a:xfrm>
            <a:off x="685800" y="2057400"/>
            <a:ext cx="7162800" cy="26781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Bit 0 – ENABLE (R/W): bật/tắt SysTick.</a:t>
            </a:r>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Bit 1 – TICKINT (R/W): bật/tắt ngắt SysTick.</a:t>
            </a:r>
            <a:endParaRPr sz="2400">
              <a:solidFill>
                <a:schemeClr val="dk1"/>
              </a:solidFill>
              <a:latin typeface="Times New Roman"/>
              <a:ea typeface="Times New Roman"/>
              <a:cs typeface="Times New Roman"/>
              <a:sym typeface="Times New Roman"/>
            </a:endParaRPr>
          </a:p>
          <a:p>
            <a:pPr indent="-381000" lvl="0" marL="400050" rtl="0" algn="l">
              <a:spcBef>
                <a:spcPts val="0"/>
              </a:spcBef>
              <a:spcAft>
                <a:spcPts val="0"/>
              </a:spcAft>
              <a:buClr>
                <a:schemeClr val="dk1"/>
              </a:buClr>
              <a:buSzPts val="2400"/>
              <a:buFont typeface="Times"/>
              <a:buChar char="▪"/>
            </a:pPr>
            <a:r>
              <a:rPr lang="en-US" sz="2400">
                <a:solidFill>
                  <a:schemeClr val="dk1"/>
                </a:solidFill>
                <a:latin typeface="Times"/>
                <a:ea typeface="Times"/>
                <a:cs typeface="Times"/>
                <a:sym typeface="Times"/>
              </a:rPr>
              <a:t>Bit 2 – CLKSOURCE (R/W)</a:t>
            </a:r>
            <a:endParaRPr>
              <a:solidFill>
                <a:schemeClr val="dk1"/>
              </a:solidFill>
              <a:latin typeface="Times"/>
              <a:ea typeface="Times"/>
              <a:cs typeface="Times"/>
              <a:sym typeface="Times"/>
            </a:endParaRPr>
          </a:p>
          <a:p>
            <a:pPr indent="-381000" lvl="0" marL="400050" rtl="0" algn="l">
              <a:spcBef>
                <a:spcPts val="0"/>
              </a:spcBef>
              <a:spcAft>
                <a:spcPts val="0"/>
              </a:spcAft>
              <a:buClr>
                <a:schemeClr val="dk1"/>
              </a:buClr>
              <a:buSzPts val="2400"/>
              <a:buFont typeface="Times"/>
              <a:buChar char="▪"/>
            </a:pPr>
            <a:r>
              <a:rPr lang="en-US" sz="2400">
                <a:solidFill>
                  <a:schemeClr val="dk1"/>
                </a:solidFill>
                <a:latin typeface="Times"/>
                <a:ea typeface="Times"/>
                <a:cs typeface="Times"/>
                <a:sym typeface="Times"/>
              </a:rPr>
              <a:t>Bit 16 – COUNTFLAG (RO): kiểm tra counter đã về 0 hay chưa.</a:t>
            </a:r>
            <a:endParaRPr>
              <a:solidFill>
                <a:schemeClr val="dk1"/>
              </a:solidFill>
              <a:latin typeface="Times"/>
              <a:ea typeface="Times"/>
              <a:cs typeface="Times"/>
              <a:sym typeface="Times"/>
            </a:endParaRPr>
          </a:p>
          <a:p>
            <a:pPr indent="-381000" lvl="0" marL="400050" rtl="0" algn="l">
              <a:spcBef>
                <a:spcPts val="0"/>
              </a:spcBef>
              <a:spcAft>
                <a:spcPts val="0"/>
              </a:spcAft>
              <a:buClr>
                <a:schemeClr val="dk1"/>
              </a:buClr>
              <a:buSzPts val="2400"/>
              <a:buFont typeface="Times"/>
              <a:buChar char="▪"/>
            </a:pPr>
            <a:r>
              <a:rPr lang="en-US" sz="2400">
                <a:solidFill>
                  <a:schemeClr val="dk1"/>
                </a:solidFill>
                <a:latin typeface="Times"/>
                <a:ea typeface="Times"/>
                <a:cs typeface="Times"/>
                <a:sym typeface="Times"/>
              </a:rPr>
              <a:t>Các bit khác [31:17], [15:3]: Reserved (không dùng).</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2"/>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1.2. Cơ chế hoạt động của SysTick</a:t>
            </a:r>
            <a:endParaRPr/>
          </a:p>
        </p:txBody>
      </p:sp>
      <p:sp>
        <p:nvSpPr>
          <p:cNvPr id="122" name="Google Shape;122;p12"/>
          <p:cNvSpPr txBox="1"/>
          <p:nvPr>
            <p:ph idx="1" type="body"/>
          </p:nvPr>
        </p:nvSpPr>
        <p:spPr>
          <a:xfrm>
            <a:off x="558800" y="1295400"/>
            <a:ext cx="110744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latin typeface="Times New Roman"/>
                <a:ea typeface="Times New Roman"/>
                <a:cs typeface="Times New Roman"/>
                <a:sym typeface="Times New Roman"/>
              </a:rPr>
              <a:t>1.2.2. SysTick_LOAD (Reload Value Register) </a:t>
            </a:r>
            <a:endParaRPr sz="2400">
              <a:solidFill>
                <a:schemeClr val="dk1"/>
              </a:solidFill>
              <a:latin typeface="Times New Roman"/>
              <a:ea typeface="Times New Roman"/>
              <a:cs typeface="Times New Roman"/>
              <a:sym typeface="Times New Roman"/>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Bit [31:24] – Reserved (Không dùng luôn bằng 0)</a:t>
            </a:r>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Bit [23:0] – RELOAD : Giá trị nạp vào bộ đếm (CVR) mỗi khi counter đếm về 0</a:t>
            </a:r>
            <a:endParaRPr/>
          </a:p>
          <a:p>
            <a:pPr indent="0" lvl="0" marL="0" rtl="0" algn="l">
              <a:spcBef>
                <a:spcPts val="480"/>
              </a:spcBef>
              <a:spcAft>
                <a:spcPts val="0"/>
              </a:spcAft>
              <a:buSzPts val="2400"/>
              <a:buNone/>
            </a:pPr>
            <a:r>
              <a:rPr lang="en-US" sz="2400">
                <a:solidFill>
                  <a:schemeClr val="dk1"/>
                </a:solidFill>
                <a:latin typeface="Times New Roman"/>
                <a:ea typeface="Times New Roman"/>
                <a:cs typeface="Times New Roman"/>
                <a:sym typeface="Times New Roman"/>
              </a:rPr>
              <a:t>=&gt; Đây chính là chu kỳ lặp của SysTick.</a:t>
            </a:r>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Giá trị tối đa: 0x00FF.FFFF (16.777.215) : 24 bit</a:t>
            </a:r>
            <a:endParaRPr/>
          </a:p>
          <a:p>
            <a:pPr indent="-342900" lvl="0" marL="342900" rtl="0" algn="l">
              <a:spcBef>
                <a:spcPts val="560"/>
              </a:spcBef>
              <a:spcAft>
                <a:spcPts val="0"/>
              </a:spcAft>
              <a:buSzPts val="2400"/>
              <a:buChar char="▪"/>
            </a:pPr>
            <a:r>
              <a:rPr lang="en-US" sz="2400">
                <a:solidFill>
                  <a:schemeClr val="dk1"/>
                </a:solidFill>
                <a:latin typeface="Times New Roman"/>
                <a:ea typeface="Times New Roman"/>
                <a:cs typeface="Times New Roman"/>
                <a:sym typeface="Times New Roman"/>
              </a:rPr>
              <a:t>Bộ đếm giảm dần từ giá trị RELOAD </a:t>
            </a:r>
            <a:r>
              <a:rPr lang="en-US">
                <a:solidFill>
                  <a:schemeClr val="dk1"/>
                </a:solidFill>
                <a:latin typeface="Times New Roman"/>
                <a:ea typeface="Times New Roman"/>
                <a:cs typeface="Times New Roman"/>
                <a:sym typeface="Times New Roman"/>
              </a:rPr>
              <a:t>về 0.</a:t>
            </a:r>
            <a:endParaRPr>
              <a:solidFill>
                <a:schemeClr val="dk1"/>
              </a:solidFill>
              <a:latin typeface="Times New Roman"/>
              <a:ea typeface="Times New Roman"/>
              <a:cs typeface="Times New Roman"/>
              <a:sym typeface="Times New Roman"/>
            </a:endParaRPr>
          </a:p>
        </p:txBody>
      </p:sp>
      <p:pic>
        <p:nvPicPr>
          <p:cNvPr id="123" name="Google Shape;123;p12"/>
          <p:cNvPicPr preferRelativeResize="0"/>
          <p:nvPr/>
        </p:nvPicPr>
        <p:blipFill rotWithShape="1">
          <a:blip r:embed="rId3">
            <a:alphaModFix/>
          </a:blip>
          <a:srcRect b="0" l="0" r="0" t="0"/>
          <a:stretch/>
        </p:blipFill>
        <p:spPr>
          <a:xfrm>
            <a:off x="3048000" y="4648200"/>
            <a:ext cx="5334000" cy="1021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1.2. Cơ chế hoạt động của SysTick</a:t>
            </a:r>
            <a:endParaRPr/>
          </a:p>
        </p:txBody>
      </p:sp>
      <p:sp>
        <p:nvSpPr>
          <p:cNvPr id="129" name="Google Shape;129;p13"/>
          <p:cNvSpPr txBox="1"/>
          <p:nvPr>
            <p:ph idx="1" type="body"/>
          </p:nvPr>
        </p:nvSpPr>
        <p:spPr>
          <a:xfrm>
            <a:off x="508000" y="1295400"/>
            <a:ext cx="110745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latin typeface="Times New Roman"/>
                <a:ea typeface="Times New Roman"/>
                <a:cs typeface="Times New Roman"/>
                <a:sym typeface="Times New Roman"/>
              </a:rPr>
              <a:t>1.2.2. SysTick_LOAD (Reload Value Register) </a:t>
            </a:r>
            <a:endParaRPr sz="2400">
              <a:latin typeface="Times New Roman"/>
              <a:ea typeface="Times New Roman"/>
              <a:cs typeface="Times New Roman"/>
              <a:sym typeface="Times New Roman"/>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Ghi giá trị RELOAD = 0 sẽ vô hiệu hóa SysTick, không phụ thuộc vào bit TICKINT.</a:t>
            </a:r>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 Khoảng thời gian giữa hai ngắt SysTick:</a:t>
            </a:r>
            <a:endParaRPr/>
          </a:p>
          <a:p>
            <a:pPr indent="0" lvl="0" marL="0" rtl="0" algn="ctr">
              <a:spcBef>
                <a:spcPts val="480"/>
              </a:spcBef>
              <a:spcAft>
                <a:spcPts val="0"/>
              </a:spcAft>
              <a:buSzPts val="2400"/>
              <a:buNone/>
            </a:pPr>
            <a:r>
              <a:rPr lang="en-US" sz="2400">
                <a:solidFill>
                  <a:schemeClr val="dk1"/>
                </a:solidFill>
                <a:latin typeface="Times New Roman"/>
                <a:ea typeface="Times New Roman"/>
                <a:cs typeface="Times New Roman"/>
                <a:sym typeface="Times New Roman"/>
              </a:rPr>
              <a:t>Interval = (RELOAD + 1) x Chu kỳ Clock</a:t>
            </a:r>
            <a:endParaRPr/>
          </a:p>
          <a:p>
            <a:pPr indent="0" lvl="0" marL="0" rtl="0" algn="ctr">
              <a:spcBef>
                <a:spcPts val="480"/>
              </a:spcBef>
              <a:spcAft>
                <a:spcPts val="0"/>
              </a:spcAft>
              <a:buSzPts val="2400"/>
              <a:buNone/>
            </a:pPr>
            <a:r>
              <a:t/>
            </a:r>
            <a:endParaRPr sz="2400">
              <a:solidFill>
                <a:schemeClr val="dk1"/>
              </a:solidFill>
              <a:latin typeface="Times New Roman"/>
              <a:ea typeface="Times New Roman"/>
              <a:cs typeface="Times New Roman"/>
              <a:sym typeface="Times New Roman"/>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Nếu có 100 chu kỳ clock giữa hai ngắt SysTick → RELOAD = 99.</a:t>
            </a:r>
            <a:endParaRPr/>
          </a:p>
          <a:p>
            <a:pPr indent="0" lvl="0" marL="0" rtl="0" algn="ctr">
              <a:spcBef>
                <a:spcPts val="480"/>
              </a:spcBef>
              <a:spcAft>
                <a:spcPts val="0"/>
              </a:spcAft>
              <a:buSzPts val="2400"/>
              <a:buNone/>
            </a:pPr>
            <a:r>
              <a:rPr lang="en-US" sz="2400">
                <a:solidFill>
                  <a:schemeClr val="dk1"/>
                </a:solidFill>
                <a:latin typeface="Times New Roman"/>
                <a:ea typeface="Times New Roman"/>
                <a:cs typeface="Times New Roman"/>
                <a:sym typeface="Times New Roman"/>
              </a:rPr>
              <a:t>Ts = 100 × Tc → (RELOAD + 1) × Tc = 100 × Tc → RELOAD = 100 − 1 = 99</a:t>
            </a:r>
            <a:endParaRPr/>
          </a:p>
        </p:txBody>
      </p:sp>
      <p:pic>
        <p:nvPicPr>
          <p:cNvPr id="130" name="Google Shape;130;p13"/>
          <p:cNvPicPr preferRelativeResize="0"/>
          <p:nvPr/>
        </p:nvPicPr>
        <p:blipFill rotWithShape="1">
          <a:blip r:embed="rId3">
            <a:alphaModFix/>
          </a:blip>
          <a:srcRect b="0" l="0" r="0" t="0"/>
          <a:stretch/>
        </p:blipFill>
        <p:spPr>
          <a:xfrm>
            <a:off x="3378200" y="4648200"/>
            <a:ext cx="5334000" cy="1021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1.2. Cơ chế hoạt động của SysTick</a:t>
            </a:r>
            <a:endParaRPr/>
          </a:p>
        </p:txBody>
      </p:sp>
      <p:sp>
        <p:nvSpPr>
          <p:cNvPr id="136" name="Google Shape;136;p14"/>
          <p:cNvSpPr txBox="1"/>
          <p:nvPr>
            <p:ph idx="1" type="body"/>
          </p:nvPr>
        </p:nvSpPr>
        <p:spPr>
          <a:xfrm>
            <a:off x="508000" y="1295400"/>
            <a:ext cx="110744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latin typeface="Times New Roman"/>
                <a:ea typeface="Times New Roman"/>
                <a:cs typeface="Times New Roman"/>
                <a:sym typeface="Times New Roman"/>
              </a:rPr>
              <a:t>1.2.3. SysTick_VAL (Current Value Register) </a:t>
            </a:r>
            <a:endParaRPr sz="2400">
              <a:latin typeface="Times New Roman"/>
              <a:ea typeface="Times New Roman"/>
              <a:cs typeface="Times New Roman"/>
              <a:sym typeface="Times New Roman"/>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Khi đọc → trả về giá trị hiện tại của bộ đếm.</a:t>
            </a:r>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Khi bộ đếm chuyển từ 1 xuống 0 → tạo ra một ngắt.</a:t>
            </a:r>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Khi ghi vào SysTick_VAL → sẽ xóa bộ đếm và đưa COUNTFLAG về 0.</a:t>
            </a:r>
            <a:endParaRPr/>
          </a:p>
          <a:p>
            <a:pPr indent="0" lvl="0" marL="342900" rtl="0" algn="l">
              <a:spcBef>
                <a:spcPts val="480"/>
              </a:spcBef>
              <a:spcAft>
                <a:spcPts val="0"/>
              </a:spcAft>
              <a:buNone/>
            </a:pPr>
            <a:r>
              <a:t/>
            </a:r>
            <a:endParaRPr/>
          </a:p>
          <a:p>
            <a:pPr indent="0" lvl="0" marL="0" rtl="0" algn="l">
              <a:spcBef>
                <a:spcPts val="560"/>
              </a:spcBef>
              <a:spcAft>
                <a:spcPts val="0"/>
              </a:spcAft>
              <a:buSzPts val="2800"/>
              <a:buNone/>
            </a:pPr>
            <a:r>
              <a:t/>
            </a:r>
            <a:endParaRPr/>
          </a:p>
        </p:txBody>
      </p:sp>
      <p:pic>
        <p:nvPicPr>
          <p:cNvPr id="137" name="Google Shape;137;p14"/>
          <p:cNvPicPr preferRelativeResize="0"/>
          <p:nvPr/>
        </p:nvPicPr>
        <p:blipFill rotWithShape="1">
          <a:blip r:embed="rId3">
            <a:alphaModFix/>
          </a:blip>
          <a:srcRect b="0" l="0" r="0" t="0"/>
          <a:stretch/>
        </p:blipFill>
        <p:spPr>
          <a:xfrm>
            <a:off x="2684288" y="4005175"/>
            <a:ext cx="7128225" cy="160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1.2. Cơ chế hoạt động của SysTick</a:t>
            </a:r>
            <a:endParaRPr/>
          </a:p>
        </p:txBody>
      </p:sp>
      <p:sp>
        <p:nvSpPr>
          <p:cNvPr id="143" name="Google Shape;143;p15"/>
          <p:cNvSpPr txBox="1"/>
          <p:nvPr>
            <p:ph idx="1" type="body"/>
          </p:nvPr>
        </p:nvSpPr>
        <p:spPr>
          <a:xfrm>
            <a:off x="508000" y="1295400"/>
            <a:ext cx="110744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latin typeface="Times New Roman"/>
                <a:ea typeface="Times New Roman"/>
                <a:cs typeface="Times New Roman"/>
                <a:sym typeface="Times New Roman"/>
              </a:rPr>
              <a:t>1.2.4. SysTick_CALIB (Calibration Register) </a:t>
            </a:r>
            <a:endParaRPr sz="2400">
              <a:latin typeface="Times New Roman"/>
              <a:ea typeface="Times New Roman"/>
              <a:cs typeface="Times New Roman"/>
              <a:sym typeface="Times New Roman"/>
            </a:endParaRPr>
          </a:p>
          <a:p>
            <a:pPr indent="0" lvl="0" marL="0" rtl="0" algn="l">
              <a:spcBef>
                <a:spcPts val="480"/>
              </a:spcBef>
              <a:spcAft>
                <a:spcPts val="0"/>
              </a:spcAft>
              <a:buSzPts val="2400"/>
              <a:buNone/>
            </a:pPr>
            <a:r>
              <a:rPr lang="en-US" sz="2400">
                <a:solidFill>
                  <a:schemeClr val="dk1"/>
                </a:solidFill>
                <a:latin typeface="Times New Roman"/>
                <a:ea typeface="Times New Roman"/>
                <a:cs typeface="Times New Roman"/>
                <a:sym typeface="Times New Roman"/>
              </a:rPr>
              <a:t>Thanh ghi chỉ đọc (Read-only register)</a:t>
            </a:r>
            <a:r>
              <a:rPr lang="en-US" sz="2400">
                <a:solidFill>
                  <a:schemeClr val="dk1"/>
                </a:solidFill>
                <a:latin typeface="Times New Roman"/>
                <a:ea typeface="Times New Roman"/>
                <a:cs typeface="Times New Roman"/>
                <a:sym typeface="Times New Roman"/>
              </a:rPr>
              <a:t>. Trong đóTENMS (10 ms): chứa giá trị reload,</a:t>
            </a:r>
            <a:endParaRPr/>
          </a:p>
          <a:p>
            <a:pPr indent="0" lvl="0" marL="0" rtl="0" algn="l">
              <a:spcBef>
                <a:spcPts val="480"/>
              </a:spcBef>
              <a:spcAft>
                <a:spcPts val="0"/>
              </a:spcAft>
              <a:buSzPts val="2400"/>
              <a:buNone/>
            </a:pPr>
            <a:r>
              <a:rPr lang="en-US" sz="2400">
                <a:solidFill>
                  <a:schemeClr val="dk1"/>
                </a:solidFill>
                <a:latin typeface="Times New Roman"/>
                <a:ea typeface="Times New Roman"/>
                <a:cs typeface="Times New Roman"/>
                <a:sym typeface="Times New Roman"/>
              </a:rPr>
              <a:t>giá trị này tương ứng với chu kỳ 10 ms. Nhằm cung cấp giá trị hiệu chỉnh theo clock</a:t>
            </a:r>
            <a:endParaRPr/>
          </a:p>
          <a:p>
            <a:pPr indent="0" lvl="0" marL="0" rtl="0" algn="l">
              <a:spcBef>
                <a:spcPts val="480"/>
              </a:spcBef>
              <a:spcAft>
                <a:spcPts val="0"/>
              </a:spcAft>
              <a:buSzPts val="2400"/>
              <a:buNone/>
            </a:pPr>
            <a:r>
              <a:rPr lang="en-US" sz="2400">
                <a:solidFill>
                  <a:schemeClr val="dk1"/>
                </a:solidFill>
                <a:latin typeface="Times New Roman"/>
                <a:ea typeface="Times New Roman"/>
                <a:cs typeface="Times New Roman"/>
                <a:sym typeface="Times New Roman"/>
              </a:rPr>
              <a:t>chuẩn 10ms và dùng để tạo thời gian chuẩn theo datasheet</a:t>
            </a:r>
            <a:r>
              <a:rPr lang="en-US" sz="2400">
                <a:solidFill>
                  <a:schemeClr val="dk1"/>
                </a:solidFill>
                <a:latin typeface="Times New Roman"/>
                <a:ea typeface="Times New Roman"/>
                <a:cs typeface="Times New Roman"/>
                <a:sym typeface="Times New Roman"/>
              </a:rPr>
              <a:t>.</a:t>
            </a:r>
            <a:endParaRPr/>
          </a:p>
          <a:p>
            <a:pPr indent="0" lvl="0" marL="0" rtl="0" algn="l">
              <a:spcBef>
                <a:spcPts val="480"/>
              </a:spcBef>
              <a:spcAft>
                <a:spcPts val="0"/>
              </a:spcAft>
              <a:buSzPts val="2400"/>
              <a:buNone/>
            </a:pPr>
            <a:r>
              <a:t/>
            </a:r>
            <a:endParaRPr sz="2400">
              <a:solidFill>
                <a:schemeClr val="dk1"/>
              </a:solidFill>
              <a:latin typeface="Times New Roman"/>
              <a:ea typeface="Times New Roman"/>
              <a:cs typeface="Times New Roman"/>
              <a:sym typeface="Times New Roman"/>
            </a:endParaRPr>
          </a:p>
        </p:txBody>
      </p:sp>
      <p:pic>
        <p:nvPicPr>
          <p:cNvPr id="144" name="Google Shape;144;p15"/>
          <p:cNvPicPr preferRelativeResize="0"/>
          <p:nvPr/>
        </p:nvPicPr>
        <p:blipFill rotWithShape="1">
          <a:blip r:embed="rId3">
            <a:alphaModFix/>
          </a:blip>
          <a:srcRect b="0" l="0" r="0" t="0"/>
          <a:stretch/>
        </p:blipFill>
        <p:spPr>
          <a:xfrm>
            <a:off x="2688788" y="3333625"/>
            <a:ext cx="7119225" cy="2332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1.2. Cơ chế hoạt động của SysTick</a:t>
            </a:r>
            <a:endParaRPr/>
          </a:p>
        </p:txBody>
      </p:sp>
      <p:sp>
        <p:nvSpPr>
          <p:cNvPr id="150" name="Google Shape;150;p16"/>
          <p:cNvSpPr txBox="1"/>
          <p:nvPr>
            <p:ph idx="1" type="body"/>
          </p:nvPr>
        </p:nvSpPr>
        <p:spPr>
          <a:xfrm>
            <a:off x="508000" y="1295400"/>
            <a:ext cx="57114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latin typeface="Times New Roman"/>
                <a:ea typeface="Times New Roman"/>
                <a:cs typeface="Times New Roman"/>
                <a:sym typeface="Times New Roman"/>
              </a:rPr>
              <a:t>1.2.4. SysTick_CALIB (Calibration Register)</a:t>
            </a:r>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Bit 30 – SKEW</a:t>
            </a:r>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Bit [29:24] – Reserved (không dùng).</a:t>
            </a:r>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Bit [23:0] – TENMS: Chứa giá trị reload tương ứng với 10ms (tức 100 Hz) theo</a:t>
            </a:r>
            <a:endParaRPr/>
          </a:p>
          <a:p>
            <a:pPr indent="0" lvl="0" marL="0" rtl="0" algn="l">
              <a:spcBef>
                <a:spcPts val="480"/>
              </a:spcBef>
              <a:spcAft>
                <a:spcPts val="0"/>
              </a:spcAft>
              <a:buSzPts val="2400"/>
              <a:buNone/>
            </a:pPr>
            <a:r>
              <a:rPr lang="en-US" sz="2400">
                <a:solidFill>
                  <a:schemeClr val="dk1"/>
                </a:solidFill>
                <a:latin typeface="Times New Roman"/>
                <a:ea typeface="Times New Roman"/>
                <a:cs typeface="Times New Roman"/>
                <a:sym typeface="Times New Roman"/>
              </a:rPr>
              <a:t>clock mặc định.</a:t>
            </a:r>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Bit 31 – NOREF</a:t>
            </a:r>
            <a:endParaRPr/>
          </a:p>
          <a:p>
            <a:pPr indent="0" lvl="0" marL="0" rtl="0" algn="l">
              <a:spcBef>
                <a:spcPts val="480"/>
              </a:spcBef>
              <a:spcAft>
                <a:spcPts val="0"/>
              </a:spcAft>
              <a:buSzPts val="2400"/>
              <a:buNone/>
            </a:pPr>
            <a:r>
              <a:t/>
            </a:r>
            <a:endParaRPr/>
          </a:p>
        </p:txBody>
      </p:sp>
      <p:pic>
        <p:nvPicPr>
          <p:cNvPr id="151" name="Google Shape;151;p16"/>
          <p:cNvPicPr preferRelativeResize="0"/>
          <p:nvPr/>
        </p:nvPicPr>
        <p:blipFill rotWithShape="1">
          <a:blip r:embed="rId3">
            <a:alphaModFix/>
          </a:blip>
          <a:srcRect b="0" l="0" r="0" t="0"/>
          <a:stretch/>
        </p:blipFill>
        <p:spPr>
          <a:xfrm>
            <a:off x="6219403" y="1565650"/>
            <a:ext cx="5256975" cy="17223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1.3. Cách thay đổi ngắt thời gian</a:t>
            </a:r>
            <a:endParaRPr/>
          </a:p>
        </p:txBody>
      </p:sp>
      <p:sp>
        <p:nvSpPr>
          <p:cNvPr id="157" name="Google Shape;157;p17"/>
          <p:cNvSpPr txBox="1"/>
          <p:nvPr>
            <p:ph idx="1" type="body"/>
          </p:nvPr>
        </p:nvSpPr>
        <p:spPr>
          <a:xfrm>
            <a:off x="508000" y="1295400"/>
            <a:ext cx="11074500" cy="4724400"/>
          </a:xfrm>
          <a:prstGeom prst="rect">
            <a:avLst/>
          </a:prstGeom>
          <a:blipFill rotWithShape="1">
            <a:blip r:embed="rId3">
              <a:alphaModFix/>
            </a:blip>
            <a:stretch>
              <a:fillRect b="0" l="-825" r="0" t="-1031"/>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1.3. Cách thay đổi ngắt thời gian</a:t>
            </a:r>
            <a:endParaRPr/>
          </a:p>
        </p:txBody>
      </p:sp>
      <p:sp>
        <p:nvSpPr>
          <p:cNvPr id="163" name="Google Shape;163;p18"/>
          <p:cNvSpPr txBox="1"/>
          <p:nvPr>
            <p:ph idx="1" type="body"/>
          </p:nvPr>
        </p:nvSpPr>
        <p:spPr>
          <a:xfrm>
            <a:off x="457200" y="1295400"/>
            <a:ext cx="110744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latin typeface="Times New Roman"/>
                <a:ea typeface="Times New Roman"/>
                <a:cs typeface="Times New Roman"/>
                <a:sym typeface="Times New Roman"/>
              </a:rPr>
              <a:t>1.3.2. Công thức tính giá trị RELOAD</a:t>
            </a:r>
            <a:endParaRPr/>
          </a:p>
          <a:p>
            <a:pPr indent="0" lvl="0" marL="0" rtl="0" algn="l">
              <a:spcBef>
                <a:spcPts val="480"/>
              </a:spcBef>
              <a:spcAft>
                <a:spcPts val="0"/>
              </a:spcAft>
              <a:buSzPts val="2400"/>
              <a:buNone/>
            </a:pPr>
            <a:r>
              <a:t/>
            </a:r>
            <a:endParaRPr sz="2400"/>
          </a:p>
          <a:p>
            <a:pPr indent="0" lvl="0" marL="0" rtl="0" algn="l">
              <a:spcBef>
                <a:spcPts val="480"/>
              </a:spcBef>
              <a:spcAft>
                <a:spcPts val="0"/>
              </a:spcAft>
              <a:buSzPts val="2400"/>
              <a:buNone/>
            </a:pPr>
            <a:r>
              <a:t/>
            </a:r>
            <a:endParaRPr sz="2400"/>
          </a:p>
          <a:p>
            <a:pPr indent="0" lvl="0" marL="0" rtl="0" algn="ctr">
              <a:spcBef>
                <a:spcPts val="480"/>
              </a:spcBef>
              <a:spcAft>
                <a:spcPts val="0"/>
              </a:spcAft>
              <a:buSzPts val="2400"/>
              <a:buNone/>
            </a:pPr>
            <a:r>
              <a:rPr b="1" lang="en-US" sz="2400">
                <a:solidFill>
                  <a:schemeClr val="dk1"/>
                </a:solidFill>
                <a:latin typeface="Times New Roman"/>
                <a:ea typeface="Times New Roman"/>
                <a:cs typeface="Times New Roman"/>
                <a:sym typeface="Times New Roman"/>
              </a:rPr>
              <a:t>RELOAD = (Clock / Tần số mong muốn) − 1</a:t>
            </a:r>
            <a:endParaRPr b="1"/>
          </a:p>
          <a:p>
            <a:pPr indent="0" lvl="0" marL="0" rtl="0" algn="l">
              <a:spcBef>
                <a:spcPts val="480"/>
              </a:spcBef>
              <a:spcAft>
                <a:spcPts val="0"/>
              </a:spcAft>
              <a:buSzPts val="2400"/>
              <a:buNone/>
            </a:pPr>
            <a:r>
              <a:t/>
            </a:r>
            <a:endParaRPr sz="2400">
              <a:solidFill>
                <a:schemeClr val="dk1"/>
              </a:solidFill>
              <a:latin typeface="Times New Roman"/>
              <a:ea typeface="Times New Roman"/>
              <a:cs typeface="Times New Roman"/>
              <a:sym typeface="Times New Roman"/>
            </a:endParaRPr>
          </a:p>
          <a:p>
            <a:pPr indent="0" lvl="0" marL="0" rtl="0" algn="l">
              <a:spcBef>
                <a:spcPts val="480"/>
              </a:spcBef>
              <a:spcAft>
                <a:spcPts val="0"/>
              </a:spcAft>
              <a:buSzPts val="2400"/>
              <a:buNone/>
            </a:pPr>
            <a:r>
              <a:t/>
            </a:r>
            <a:endParaRPr/>
          </a:p>
          <a:p>
            <a:pPr indent="0" lvl="0" marL="0" rtl="0" algn="l">
              <a:spcBef>
                <a:spcPts val="480"/>
              </a:spcBef>
              <a:spcAft>
                <a:spcPts val="0"/>
              </a:spcAft>
              <a:buSzPts val="2400"/>
              <a:buNone/>
            </a:pPr>
            <a:r>
              <a:rPr lang="en-US" sz="2400">
                <a:solidFill>
                  <a:schemeClr val="dk1"/>
                </a:solidFill>
                <a:latin typeface="Times New Roman"/>
                <a:ea typeface="Times New Roman"/>
                <a:cs typeface="Times New Roman"/>
                <a:sym typeface="Times New Roman"/>
              </a:rPr>
              <a:t>=&gt; Mất đúng (N+1)* chu kỳ clock thì counter mới đếm về 0, sinh ngắt</a:t>
            </a:r>
            <a:endParaRPr sz="2400">
              <a:solidFill>
                <a:schemeClr val="dk1"/>
              </a:solidFill>
              <a:latin typeface="Times New Roman"/>
              <a:ea typeface="Times New Roman"/>
              <a:cs typeface="Times New Roman"/>
              <a:sym typeface="Times New Roman"/>
            </a:endParaRPr>
          </a:p>
          <a:p>
            <a:pPr indent="0" lvl="0" marL="0" rtl="0" algn="l">
              <a:spcBef>
                <a:spcPts val="480"/>
              </a:spcBef>
              <a:spcAft>
                <a:spcPts val="0"/>
              </a:spcAft>
              <a:buSzPts val="2400"/>
              <a:buNone/>
            </a:pPr>
            <a:r>
              <a:rPr lang="en-US" sz="2400">
                <a:solidFill>
                  <a:schemeClr val="dk1"/>
                </a:solidFill>
                <a:latin typeface="Times New Roman"/>
                <a:ea typeface="Times New Roman"/>
                <a:cs typeface="Times New Roman"/>
                <a:sym typeface="Times New Roman"/>
              </a:rPr>
              <a:t>Muốn thay đổi tốc độ → chỉ cần thay đổi RELOAD hoặc thay đổi nguồn clock.</a:t>
            </a:r>
            <a:endParaRPr/>
          </a:p>
          <a:p>
            <a:pPr indent="0" lvl="0" marL="0" rtl="0" algn="l">
              <a:spcBef>
                <a:spcPts val="560"/>
              </a:spcBef>
              <a:spcAft>
                <a:spcPts val="0"/>
              </a:spcAft>
              <a:buSzPts val="2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 name="Shape 44"/>
        <p:cNvGrpSpPr/>
        <p:nvPr/>
      </p:nvGrpSpPr>
      <p:grpSpPr>
        <a:xfrm>
          <a:off x="0" y="0"/>
          <a:ext cx="0" cy="0"/>
          <a:chOff x="0" y="0"/>
          <a:chExt cx="0" cy="0"/>
        </a:xfrm>
      </p:grpSpPr>
      <p:sp>
        <p:nvSpPr>
          <p:cNvPr id="45" name="Google Shape;45;g39daa6402f7_0_0"/>
          <p:cNvSpPr txBox="1"/>
          <p:nvPr>
            <p:ph type="ctrTitle"/>
          </p:nvPr>
        </p:nvSpPr>
        <p:spPr>
          <a:xfrm>
            <a:off x="3429000" y="2853334"/>
            <a:ext cx="8610600" cy="1752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2400"/>
              <a:buFont typeface="Noto Sans Symbols"/>
              <a:buNone/>
            </a:pPr>
            <a:r>
              <a:rPr lang="en-US" sz="3000">
                <a:solidFill>
                  <a:srgbClr val="0B5394"/>
                </a:solidFill>
              </a:rPr>
              <a:t>HỆ THỐNG GIÁM SÁT VÀ </a:t>
            </a:r>
            <a:endParaRPr sz="3000">
              <a:solidFill>
                <a:srgbClr val="0B5394"/>
              </a:solidFill>
            </a:endParaRPr>
          </a:p>
          <a:p>
            <a:pPr indent="0" lvl="0" marL="0" rtl="0" algn="r">
              <a:spcBef>
                <a:spcPts val="0"/>
              </a:spcBef>
              <a:spcAft>
                <a:spcPts val="0"/>
              </a:spcAft>
              <a:buClr>
                <a:schemeClr val="dk1"/>
              </a:buClr>
              <a:buSzPts val="2400"/>
              <a:buFont typeface="Noto Sans Symbols"/>
              <a:buNone/>
            </a:pPr>
            <a:r>
              <a:rPr lang="en-US" sz="3000">
                <a:solidFill>
                  <a:srgbClr val="0B5394"/>
                </a:solidFill>
              </a:rPr>
              <a:t>CUNG CẤP THỨC ĂN TỰ ĐỘNG </a:t>
            </a:r>
            <a:endParaRPr sz="3000">
              <a:solidFill>
                <a:srgbClr val="0B5394"/>
              </a:solidFill>
            </a:endParaRPr>
          </a:p>
        </p:txBody>
      </p:sp>
      <p:sp>
        <p:nvSpPr>
          <p:cNvPr id="46" name="Google Shape;46;g39daa6402f7_0_0"/>
          <p:cNvSpPr txBox="1"/>
          <p:nvPr>
            <p:ph idx="1" type="subTitle"/>
          </p:nvPr>
        </p:nvSpPr>
        <p:spPr>
          <a:xfrm>
            <a:off x="934065" y="5791200"/>
            <a:ext cx="10896600" cy="90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2400"/>
              <a:buFont typeface="Noto Sans Symbols"/>
              <a:buNone/>
            </a:pPr>
            <a:r>
              <a:rPr lang="en-US" sz="2200"/>
              <a:t>Embedded System</a:t>
            </a:r>
            <a:endParaRPr sz="2200"/>
          </a:p>
          <a:p>
            <a:pPr indent="0" lvl="0" marL="0" rtl="0" algn="r">
              <a:lnSpc>
                <a:spcPct val="100000"/>
              </a:lnSpc>
              <a:spcBef>
                <a:spcPts val="0"/>
              </a:spcBef>
              <a:spcAft>
                <a:spcPts val="0"/>
              </a:spcAft>
              <a:buSzPts val="2400"/>
              <a:buFont typeface="Noto Sans Symbols"/>
              <a:buNone/>
            </a:pPr>
            <a:r>
              <a:rPr lang="en-US" sz="2200"/>
              <a:t>Nhóm sinh viên thực hiện: 16</a:t>
            </a:r>
            <a:endParaRPr sz="2200"/>
          </a:p>
          <a:p>
            <a:pPr indent="0" lvl="0" marL="0" rtl="0" algn="r">
              <a:lnSpc>
                <a:spcPct val="100000"/>
              </a:lnSpc>
              <a:spcBef>
                <a:spcPts val="0"/>
              </a:spcBef>
              <a:spcAft>
                <a:spcPts val="0"/>
              </a:spcAft>
              <a:buSzPts val="2400"/>
              <a:buFont typeface="Noto Sans Symbols"/>
              <a:buNone/>
            </a:pPr>
            <a:r>
              <a:t/>
            </a:r>
            <a:endParaRPr sz="2200">
              <a:solidFill>
                <a:schemeClr val="dk1"/>
              </a:solidFill>
            </a:endParaRPr>
          </a:p>
        </p:txBody>
      </p:sp>
      <p:sp>
        <p:nvSpPr>
          <p:cNvPr id="47" name="Google Shape;47;g39daa6402f7_0_0"/>
          <p:cNvSpPr txBox="1"/>
          <p:nvPr/>
        </p:nvSpPr>
        <p:spPr>
          <a:xfrm>
            <a:off x="7622400" y="4628057"/>
            <a:ext cx="4188600" cy="4308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000000"/>
              </a:buClr>
              <a:buSzPts val="2000"/>
              <a:buFont typeface="Arial"/>
              <a:buNone/>
            </a:pPr>
            <a:r>
              <a:rPr b="1" lang="en-US" sz="2200">
                <a:solidFill>
                  <a:schemeClr val="accent2"/>
                </a:solidFill>
                <a:latin typeface="Tahoma"/>
                <a:ea typeface="Tahoma"/>
                <a:cs typeface="Tahoma"/>
                <a:sym typeface="Tahoma"/>
              </a:rPr>
              <a:t>GVHD</a:t>
            </a:r>
            <a:r>
              <a:rPr b="1" i="0" lang="en-US" sz="2200" u="none" cap="none" strike="noStrike">
                <a:solidFill>
                  <a:schemeClr val="accent2"/>
                </a:solidFill>
                <a:latin typeface="Tahoma"/>
                <a:ea typeface="Tahoma"/>
                <a:cs typeface="Tahoma"/>
                <a:sym typeface="Tahoma"/>
              </a:rPr>
              <a:t>: T</a:t>
            </a:r>
            <a:r>
              <a:rPr b="1" lang="en-US" sz="2200">
                <a:solidFill>
                  <a:schemeClr val="accent2"/>
                </a:solidFill>
                <a:latin typeface="Tahoma"/>
                <a:ea typeface="Tahoma"/>
                <a:cs typeface="Tahoma"/>
                <a:sym typeface="Tahoma"/>
              </a:rPr>
              <a:t>hs.</a:t>
            </a:r>
            <a:r>
              <a:rPr b="1" i="0" lang="en-US" sz="2200" u="none" cap="none" strike="noStrike">
                <a:solidFill>
                  <a:schemeClr val="accent2"/>
                </a:solidFill>
                <a:latin typeface="Tahoma"/>
                <a:ea typeface="Tahoma"/>
                <a:cs typeface="Tahoma"/>
                <a:sym typeface="Tahoma"/>
              </a:rPr>
              <a:t>Huỳnh Hoàng Hà</a:t>
            </a:r>
            <a:endParaRPr b="1" i="0" sz="2200" u="none" cap="none" strike="noStrike">
              <a:solidFill>
                <a:schemeClr val="accent2"/>
              </a:solidFill>
              <a:latin typeface="Tahoma"/>
              <a:ea typeface="Tahoma"/>
              <a:cs typeface="Tahoma"/>
              <a:sym typeface="Tahoma"/>
            </a:endParaRPr>
          </a:p>
        </p:txBody>
      </p:sp>
      <p:pic>
        <p:nvPicPr>
          <p:cNvPr id="48" name="Google Shape;48;g39daa6402f7_0_0"/>
          <p:cNvPicPr preferRelativeResize="0"/>
          <p:nvPr/>
        </p:nvPicPr>
        <p:blipFill rotWithShape="1">
          <a:blip r:embed="rId4">
            <a:alphaModFix/>
          </a:blip>
          <a:srcRect b="0" l="0" r="0" t="0"/>
          <a:stretch/>
        </p:blipFill>
        <p:spPr>
          <a:xfrm>
            <a:off x="0" y="0"/>
            <a:ext cx="12192000" cy="17525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1.3. Cách thay đổi ngắt thời gian</a:t>
            </a:r>
            <a:endParaRPr/>
          </a:p>
        </p:txBody>
      </p:sp>
      <p:pic>
        <p:nvPicPr>
          <p:cNvPr id="169" name="Google Shape;169;p19"/>
          <p:cNvPicPr preferRelativeResize="0"/>
          <p:nvPr/>
        </p:nvPicPr>
        <p:blipFill>
          <a:blip r:embed="rId3">
            <a:alphaModFix/>
          </a:blip>
          <a:stretch>
            <a:fillRect/>
          </a:stretch>
        </p:blipFill>
        <p:spPr>
          <a:xfrm>
            <a:off x="152400" y="1173177"/>
            <a:ext cx="11677881" cy="225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175" name="Google Shape;175;p20"/>
          <p:cNvGraphicFramePr/>
          <p:nvPr/>
        </p:nvGraphicFramePr>
        <p:xfrm>
          <a:off x="551468" y="2427947"/>
          <a:ext cx="3000000" cy="3000000"/>
        </p:xfrm>
        <a:graphic>
          <a:graphicData uri="http://schemas.openxmlformats.org/drawingml/2006/table">
            <a:tbl>
              <a:tblPr bandRow="1" firstRow="1">
                <a:noFill/>
                <a:tableStyleId>{0C180EFC-0066-4437-B9E6-BEE09DC32509}</a:tableStyleId>
              </a:tblPr>
              <a:tblGrid>
                <a:gridCol w="5591675"/>
                <a:gridCol w="5591675"/>
              </a:tblGrid>
              <a:tr h="370850">
                <a:tc>
                  <a:txBody>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Biến</a:t>
                      </a:r>
                      <a:endParaRPr sz="2400" u="none" cap="none" strike="noStrike">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Ý  nghĩa và chức năng</a:t>
                      </a:r>
                      <a:endParaRPr sz="2400" u="none" cap="none" strike="noStrike">
                        <a:solidFill>
                          <a:schemeClr val="lt1"/>
                        </a:solidFill>
                      </a:endParaRPr>
                    </a:p>
                  </a:txBody>
                  <a:tcPr marT="63500" marB="63500" marR="63500" marL="63500"/>
                </a:tc>
              </a:tr>
              <a:tr h="370850">
                <a:tc>
                  <a:txBody>
                    <a:bodyPr/>
                    <a:lstStyle/>
                    <a:p>
                      <a:pPr indent="0" lvl="0" marL="0" marR="0" rtl="0" algn="l">
                        <a:spcBef>
                          <a:spcPts val="0"/>
                        </a:spcBef>
                        <a:spcAft>
                          <a:spcPts val="0"/>
                        </a:spcAft>
                        <a:buNone/>
                      </a:pPr>
                      <a:r>
                        <a:rPr b="0" i="0" lang="en-US" sz="2400" u="none" cap="none" strike="noStrike">
                          <a:solidFill>
                            <a:srgbClr val="188038"/>
                          </a:solidFill>
                          <a:latin typeface="Roboto Mono"/>
                          <a:ea typeface="Roboto Mono"/>
                          <a:cs typeface="Roboto Mono"/>
                          <a:sym typeface="Roboto Mono"/>
                        </a:rPr>
                        <a:t>__IO uint32_t uwTick</a:t>
                      </a:r>
                      <a:endParaRPr sz="2400" u="none" cap="none" strike="noStrike"/>
                    </a:p>
                  </a:txBody>
                  <a:tcPr marT="63500" marB="63500" marR="63500" marL="63500"/>
                </a:tc>
                <a:tc>
                  <a:txBody>
                    <a:bodyPr/>
                    <a:lstStyle/>
                    <a:p>
                      <a:pPr indent="-247650" lvl="0" marL="171450" marR="0" rtl="0" algn="l">
                        <a:spcBef>
                          <a:spcPts val="0"/>
                        </a:spcBef>
                        <a:spcAft>
                          <a:spcPts val="0"/>
                        </a:spcAft>
                        <a:buClr>
                          <a:schemeClr val="dk1"/>
                        </a:buClr>
                        <a:buSzPts val="2400"/>
                        <a:buFont typeface="Arial"/>
                        <a:buChar char="•"/>
                      </a:pPr>
                      <a:r>
                        <a:rPr lang="en-US" sz="2400" u="none" cap="none" strike="noStrike">
                          <a:latin typeface="Times New Roman"/>
                          <a:ea typeface="Times New Roman"/>
                          <a:cs typeface="Times New Roman"/>
                          <a:sym typeface="Times New Roman"/>
                        </a:rPr>
                        <a:t>__IO là macro CMSIS thể hiện volatile (tham chiếu phần cứng/Interrupt Service Routine khi có thể thay đổi).</a:t>
                      </a:r>
                      <a:endParaRPr sz="2400"/>
                    </a:p>
                    <a:p>
                      <a:pPr indent="-247650" lvl="0" marL="171450" marR="0" rtl="0" algn="l">
                        <a:spcBef>
                          <a:spcPts val="0"/>
                        </a:spcBef>
                        <a:spcAft>
                          <a:spcPts val="0"/>
                        </a:spcAft>
                        <a:buClr>
                          <a:schemeClr val="dk1"/>
                        </a:buClr>
                        <a:buSzPts val="2400"/>
                        <a:buFont typeface="Arial"/>
                        <a:buChar char="•"/>
                      </a:pPr>
                      <a:r>
                        <a:rPr lang="en-US" sz="2400" u="none" cap="none" strike="noStrike">
                          <a:latin typeface="Times New Roman"/>
                          <a:ea typeface="Times New Roman"/>
                          <a:cs typeface="Times New Roman"/>
                          <a:sym typeface="Times New Roman"/>
                        </a:rPr>
                        <a:t>uwTick là biến đếm hệ thống (global tick). HAL_IncTick() tăng biến này mỗi lần SysTick IRQ (interrupt Request) xảy ra</a:t>
                      </a:r>
                      <a:endParaRPr b="0" sz="24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176" name="Google Shape;176;p20"/>
          <p:cNvSpPr txBox="1"/>
          <p:nvPr/>
        </p:nvSpPr>
        <p:spPr>
          <a:xfrm>
            <a:off x="457200" y="1268250"/>
            <a:ext cx="75783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1.4.1. Phân tích chi tiết biến và dòng liên quan đến SysTick [3]</a:t>
            </a:r>
            <a:endParaRPr sz="2200">
              <a:solidFill>
                <a:schemeClr val="dk1"/>
              </a:solidFill>
              <a:latin typeface="Times New Roman"/>
              <a:ea typeface="Times New Roman"/>
              <a:cs typeface="Times New Roman"/>
              <a:sym typeface="Times New Roman"/>
            </a:endParaRPr>
          </a:p>
        </p:txBody>
      </p:sp>
      <p:cxnSp>
        <p:nvCxnSpPr>
          <p:cNvPr id="177" name="Google Shape;177;p20"/>
          <p:cNvCxnSpPr/>
          <p:nvPr/>
        </p:nvCxnSpPr>
        <p:spPr>
          <a:xfrm rot="10800000">
            <a:off x="10926325" y="1511150"/>
            <a:ext cx="214800" cy="1110300"/>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1"/>
              </a:srgbClr>
            </a:outerShdw>
          </a:effectLst>
        </p:spPr>
      </p:cxnSp>
      <p:sp>
        <p:nvSpPr>
          <p:cNvPr id="178" name="Google Shape;178;p20"/>
          <p:cNvSpPr txBox="1"/>
          <p:nvPr/>
        </p:nvSpPr>
        <p:spPr>
          <a:xfrm>
            <a:off x="8362713" y="457200"/>
            <a:ext cx="3721500" cy="923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Một tập hợp các thư viện </a:t>
            </a:r>
            <a:r>
              <a:rPr b="1" lang="en-US" sz="1800">
                <a:solidFill>
                  <a:schemeClr val="dk1"/>
                </a:solidFill>
                <a:latin typeface="Times New Roman"/>
                <a:ea typeface="Times New Roman"/>
                <a:cs typeface="Times New Roman"/>
                <a:sym typeface="Times New Roman"/>
              </a:rPr>
              <a:t>chuẩn hóa do ARM phát triển</a:t>
            </a:r>
            <a:r>
              <a:rPr lang="en-US" sz="1800">
                <a:solidFill>
                  <a:schemeClr val="dk1"/>
                </a:solidFill>
                <a:latin typeface="Times New Roman"/>
                <a:ea typeface="Times New Roman"/>
                <a:cs typeface="Times New Roman"/>
                <a:sym typeface="Times New Roman"/>
              </a:rPr>
              <a:t> (ví CMSIS-Core: tuy cập thanh ghi bộ xử lý, Systick)</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8ed01a2287_3_71"/>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184" name="Google Shape;184;g38ed01a2287_3_71"/>
          <p:cNvGraphicFramePr/>
          <p:nvPr/>
        </p:nvGraphicFramePr>
        <p:xfrm>
          <a:off x="551468" y="2320511"/>
          <a:ext cx="3000000" cy="3000000"/>
        </p:xfrm>
        <a:graphic>
          <a:graphicData uri="http://schemas.openxmlformats.org/drawingml/2006/table">
            <a:tbl>
              <a:tblPr bandRow="1" firstRow="1">
                <a:noFill/>
                <a:tableStyleId>{0C180EFC-0066-4437-B9E6-BEE09DC32509}</a:tableStyleId>
              </a:tblPr>
              <a:tblGrid>
                <a:gridCol w="5591675"/>
                <a:gridCol w="5591675"/>
              </a:tblGrid>
              <a:tr h="370850">
                <a:tc>
                  <a:txBody>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Biến</a:t>
                      </a:r>
                      <a:endParaRPr sz="2400" u="none" cap="none" strike="noStrike">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Ý  nghĩa và chức năng</a:t>
                      </a:r>
                      <a:endParaRPr sz="2400" u="none" cap="none" strike="noStrike">
                        <a:solidFill>
                          <a:schemeClr val="lt1"/>
                        </a:solidFill>
                      </a:endParaRPr>
                    </a:p>
                  </a:txBody>
                  <a:tcPr marT="63500" marB="63500" marR="63500" marL="63500"/>
                </a:tc>
              </a:tr>
              <a:tr h="370850">
                <a:tc>
                  <a:txBody>
                    <a:bodyPr/>
                    <a:lstStyle/>
                    <a:p>
                      <a:pPr indent="0" lvl="0" marL="0" marR="0" rtl="0" algn="l">
                        <a:spcBef>
                          <a:spcPts val="0"/>
                        </a:spcBef>
                        <a:spcAft>
                          <a:spcPts val="0"/>
                        </a:spcAft>
                        <a:buNone/>
                      </a:pPr>
                      <a:r>
                        <a:rPr b="0" i="0" lang="en-US" sz="2400" u="none" cap="none" strike="noStrike">
                          <a:solidFill>
                            <a:srgbClr val="188038"/>
                          </a:solidFill>
                          <a:latin typeface="Roboto Mono"/>
                          <a:ea typeface="Roboto Mono"/>
                          <a:cs typeface="Roboto Mono"/>
                          <a:sym typeface="Roboto Mono"/>
                        </a:rPr>
                        <a:t> uint32_t uwTickPrio = (1UL &lt;&lt; __NVIC_PRIO_BITS)</a:t>
                      </a:r>
                      <a:endParaRPr sz="2400" u="none" cap="none" strike="noStrike"/>
                    </a:p>
                  </a:txBody>
                  <a:tcPr marT="63500" marB="63500" marR="63500" marL="63500"/>
                </a:tc>
                <a:tc>
                  <a:txBody>
                    <a:bodyPr/>
                    <a:lstStyle/>
                    <a:p>
                      <a:pPr indent="-247650" lvl="0" marL="171450" marR="0" rtl="0" algn="l">
                        <a:spcBef>
                          <a:spcPts val="0"/>
                        </a:spcBef>
                        <a:spcAft>
                          <a:spcPts val="0"/>
                        </a:spcAft>
                        <a:buClr>
                          <a:schemeClr val="dk1"/>
                        </a:buClr>
                        <a:buSzPts val="2400"/>
                        <a:buFont typeface="Arial"/>
                        <a:buChar char="•"/>
                      </a:pPr>
                      <a:r>
                        <a:rPr lang="en-US" sz="2400" u="none" cap="none" strike="noStrike">
                          <a:latin typeface="Times New Roman"/>
                          <a:ea typeface="Times New Roman"/>
                          <a:cs typeface="Times New Roman"/>
                          <a:sym typeface="Times New Roman"/>
                        </a:rPr>
                        <a:t>__NVIC_PRIO_BITS là số bit dùng cho priority trong NVIC (device header).</a:t>
                      </a:r>
                      <a:endParaRPr sz="2400"/>
                    </a:p>
                    <a:p>
                      <a:pPr indent="-247650" lvl="0" marL="171450" marR="0" rtl="0" algn="l">
                        <a:spcBef>
                          <a:spcPts val="0"/>
                        </a:spcBef>
                        <a:spcAft>
                          <a:spcPts val="0"/>
                        </a:spcAft>
                        <a:buClr>
                          <a:schemeClr val="dk1"/>
                        </a:buClr>
                        <a:buSzPts val="2400"/>
                        <a:buFont typeface="Arial"/>
                        <a:buChar char="•"/>
                      </a:pPr>
                      <a:r>
                        <a:rPr lang="en-US" sz="2400" u="none" cap="none" strike="noStrike">
                          <a:latin typeface="Times New Roman"/>
                          <a:ea typeface="Times New Roman"/>
                          <a:cs typeface="Times New Roman"/>
                          <a:sym typeface="Times New Roman"/>
                        </a:rPr>
                        <a:t>Sau khi HAL_InitTick() thành công sẽ gán uwTickPrio = TickPriority.</a:t>
                      </a:r>
                      <a:endParaRPr sz="2400"/>
                    </a:p>
                    <a:p>
                      <a:pPr indent="-247650" lvl="0" marL="171450" marR="0" rtl="0" algn="l">
                        <a:spcBef>
                          <a:spcPts val="0"/>
                        </a:spcBef>
                        <a:spcAft>
                          <a:spcPts val="0"/>
                        </a:spcAft>
                        <a:buClr>
                          <a:schemeClr val="dk1"/>
                        </a:buClr>
                        <a:buSzPts val="2400"/>
                        <a:buFont typeface="Arial"/>
                        <a:buChar char="•"/>
                      </a:pPr>
                      <a:r>
                        <a:rPr lang="en-US" sz="2400" u="none" cap="none" strike="noStrike">
                          <a:latin typeface="Times New Roman"/>
                          <a:ea typeface="Times New Roman"/>
                          <a:cs typeface="Times New Roman"/>
                          <a:sym typeface="Times New Roman"/>
                        </a:rPr>
                        <a:t>Ý nghĩa: Giá trị ưu tiên ngắt SysTick trong NVIC. Khởi tạo mặc định chưa hợp lệ, sẽ được gán khi gọi HAL_InitTick().</a:t>
                      </a:r>
                      <a:endParaRPr sz="2400"/>
                    </a:p>
                  </a:txBody>
                  <a:tcPr marT="63500" marB="63500" marR="63500" marL="63500"/>
                </a:tc>
              </a:tr>
            </a:tbl>
          </a:graphicData>
        </a:graphic>
      </p:graphicFrame>
      <p:sp>
        <p:nvSpPr>
          <p:cNvPr id="185" name="Google Shape;185;g38ed01a2287_3_71"/>
          <p:cNvSpPr txBox="1"/>
          <p:nvPr/>
        </p:nvSpPr>
        <p:spPr>
          <a:xfrm>
            <a:off x="457200" y="1268250"/>
            <a:ext cx="75783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1.4.1. Phân tích chi tiết biến và dòng liên quan đến SysTick [3]</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8ed01a2287_3_0"/>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191" name="Google Shape;191;g38ed01a2287_3_0"/>
          <p:cNvGraphicFramePr/>
          <p:nvPr/>
        </p:nvGraphicFramePr>
        <p:xfrm>
          <a:off x="551468" y="1747519"/>
          <a:ext cx="3000000" cy="3000000"/>
        </p:xfrm>
        <a:graphic>
          <a:graphicData uri="http://schemas.openxmlformats.org/drawingml/2006/table">
            <a:tbl>
              <a:tblPr bandRow="1" firstRow="1">
                <a:noFill/>
                <a:tableStyleId>{0C180EFC-0066-4437-B9E6-BEE09DC32509}</a:tableStyleId>
              </a:tblPr>
              <a:tblGrid>
                <a:gridCol w="3747350"/>
                <a:gridCol w="7436000"/>
              </a:tblGrid>
              <a:tr h="370850">
                <a:tc>
                  <a:txBody>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Biến</a:t>
                      </a:r>
                      <a:endParaRPr sz="2400" u="none" cap="none" strike="noStrike">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Ý  nghĩa và chức năng</a:t>
                      </a:r>
                      <a:endParaRPr sz="2400" u="none" cap="none" strike="noStrike">
                        <a:solidFill>
                          <a:schemeClr val="lt1"/>
                        </a:solidFill>
                      </a:endParaRPr>
                    </a:p>
                  </a:txBody>
                  <a:tcPr marT="63500" marB="63500" marR="63500" marL="63500"/>
                </a:tc>
              </a:tr>
              <a:tr h="370850">
                <a:tc>
                  <a:txBody>
                    <a:bodyPr/>
                    <a:lstStyle/>
                    <a:p>
                      <a:pPr indent="0" lvl="0" marL="0" marR="0" rtl="0" algn="l">
                        <a:spcBef>
                          <a:spcPts val="0"/>
                        </a:spcBef>
                        <a:spcAft>
                          <a:spcPts val="0"/>
                        </a:spcAft>
                        <a:buNone/>
                      </a:pPr>
                      <a:r>
                        <a:rPr b="0" i="0" lang="en-US" sz="2400" u="none" cap="none" strike="noStrike">
                          <a:solidFill>
                            <a:srgbClr val="188038"/>
                          </a:solidFill>
                          <a:latin typeface="Roboto Mono"/>
                          <a:ea typeface="Roboto Mono"/>
                          <a:cs typeface="Roboto Mono"/>
                          <a:sym typeface="Roboto Mono"/>
                        </a:rPr>
                        <a:t>HAL_TickFreqTypeDef uwTickFreq = HAL_TICK_FREQ_DEFAULT</a:t>
                      </a:r>
                      <a:endParaRPr sz="2400" u="none" cap="none" strike="noStrike"/>
                    </a:p>
                  </a:txBody>
                  <a:tcPr marT="63500" marB="63500" marR="63500" marL="63500"/>
                </a:tc>
                <a:tc>
                  <a:txBody>
                    <a:bodyPr/>
                    <a:lstStyle/>
                    <a:p>
                      <a:pPr indent="0" lvl="0" marL="0" marR="0" rtl="0" algn="l">
                        <a:spcBef>
                          <a:spcPts val="0"/>
                        </a:spcBef>
                        <a:spcAft>
                          <a:spcPts val="0"/>
                        </a:spcAft>
                        <a:buNone/>
                      </a:pPr>
                      <a:r>
                        <a:rPr b="0" lang="en-US" sz="2400" u="none" cap="none" strike="noStrike">
                          <a:latin typeface="Times New Roman"/>
                          <a:ea typeface="Times New Roman"/>
                          <a:cs typeface="Times New Roman"/>
                          <a:sym typeface="Times New Roman"/>
                        </a:rPr>
                        <a:t>uwTickFreq lưu “số milliseconds được cộng vào uwTick mỗi tick”. Giá trị enum (từ HAL header) thường là:</a:t>
                      </a:r>
                      <a:endParaRPr sz="2400"/>
                    </a:p>
                    <a:p>
                      <a:pPr indent="-247650" lvl="0" marL="171450" marR="0" rtl="0" algn="l">
                        <a:spcBef>
                          <a:spcPts val="0"/>
                        </a:spcBef>
                        <a:spcAft>
                          <a:spcPts val="0"/>
                        </a:spcAft>
                        <a:buClr>
                          <a:schemeClr val="dk1"/>
                        </a:buClr>
                        <a:buSzPts val="2400"/>
                        <a:buFont typeface="Arial"/>
                        <a:buChar char="•"/>
                      </a:pPr>
                      <a:r>
                        <a:rPr b="0" lang="en-US" sz="2400" u="none" cap="none" strike="noStrike">
                          <a:latin typeface="Times New Roman"/>
                          <a:ea typeface="Times New Roman"/>
                          <a:cs typeface="Times New Roman"/>
                          <a:sym typeface="Times New Roman"/>
                        </a:rPr>
                        <a:t>HAL_TICK_FREQ_1KHZ = 1U (1 ms per tick, tức 1 kHz tickbase)</a:t>
                      </a:r>
                      <a:endParaRPr sz="2400"/>
                    </a:p>
                    <a:p>
                      <a:pPr indent="-247650" lvl="0" marL="171450" marR="0" rtl="0" algn="l">
                        <a:spcBef>
                          <a:spcPts val="0"/>
                        </a:spcBef>
                        <a:spcAft>
                          <a:spcPts val="0"/>
                        </a:spcAft>
                        <a:buClr>
                          <a:schemeClr val="dk1"/>
                        </a:buClr>
                        <a:buSzPts val="2400"/>
                        <a:buFont typeface="Arial"/>
                        <a:buChar char="•"/>
                      </a:pPr>
                      <a:r>
                        <a:rPr b="0" lang="en-US" sz="2400" u="none" cap="none" strike="noStrike">
                          <a:latin typeface="Times New Roman"/>
                          <a:ea typeface="Times New Roman"/>
                          <a:cs typeface="Times New Roman"/>
                          <a:sym typeface="Times New Roman"/>
                        </a:rPr>
                        <a:t>HAL_TICK_FREQ_100HZ = 10U (10 ms per tick)</a:t>
                      </a:r>
                      <a:endParaRPr sz="2400"/>
                    </a:p>
                    <a:p>
                      <a:pPr indent="-247650" lvl="0" marL="171450" marR="0" rtl="0" algn="l">
                        <a:spcBef>
                          <a:spcPts val="0"/>
                        </a:spcBef>
                        <a:spcAft>
                          <a:spcPts val="0"/>
                        </a:spcAft>
                        <a:buClr>
                          <a:schemeClr val="dk1"/>
                        </a:buClr>
                        <a:buSzPts val="2400"/>
                        <a:buFont typeface="Arial"/>
                        <a:buChar char="•"/>
                      </a:pPr>
                      <a:r>
                        <a:rPr b="0" lang="en-US" sz="2400" u="none" cap="none" strike="noStrike">
                          <a:latin typeface="Times New Roman"/>
                          <a:ea typeface="Times New Roman"/>
                          <a:cs typeface="Times New Roman"/>
                          <a:sym typeface="Times New Roman"/>
                        </a:rPr>
                        <a:t>HAL_TICK_FREQ_10HZ = 100U (100 ms per tick)</a:t>
                      </a:r>
                      <a:endParaRPr sz="2400"/>
                    </a:p>
                    <a:p>
                      <a:pPr indent="0" lvl="0" marL="0" marR="0" rtl="0" algn="l">
                        <a:spcBef>
                          <a:spcPts val="0"/>
                        </a:spcBef>
                        <a:spcAft>
                          <a:spcPts val="0"/>
                        </a:spcAft>
                        <a:buNone/>
                      </a:pPr>
                      <a:r>
                        <a:rPr b="0" lang="en-US" sz="2400" u="none" cap="none" strike="noStrike">
                          <a:latin typeface="Times New Roman"/>
                          <a:ea typeface="Times New Roman"/>
                          <a:cs typeface="Times New Roman"/>
                          <a:sym typeface="Times New Roman"/>
                        </a:rPr>
                        <a:t>HAL_TICK_FREQ_DEFAULT = HAL_TICK_FREQ_1KHZ</a:t>
                      </a:r>
                      <a:endParaRPr sz="2400"/>
                    </a:p>
                    <a:p>
                      <a:pPr indent="0" lvl="0" marL="0" marR="0" rtl="0" algn="l">
                        <a:spcBef>
                          <a:spcPts val="0"/>
                        </a:spcBef>
                        <a:spcAft>
                          <a:spcPts val="0"/>
                        </a:spcAft>
                        <a:buNone/>
                      </a:pPr>
                      <a:r>
                        <a:rPr b="0" lang="en-US" sz="2400" u="none" cap="none" strike="noStrike">
                          <a:latin typeface="Times New Roman"/>
                          <a:ea typeface="Times New Roman"/>
                          <a:cs typeface="Times New Roman"/>
                          <a:sym typeface="Times New Roman"/>
                        </a:rPr>
                        <a:t> (tức là giá trị thực tế là số ms / interrupt). </a:t>
                      </a:r>
                      <a:endParaRPr sz="2400"/>
                    </a:p>
                  </a:txBody>
                  <a:tcPr marT="63500" marB="63500" marR="63500" marL="63500"/>
                </a:tc>
              </a:tr>
            </a:tbl>
          </a:graphicData>
        </a:graphic>
      </p:graphicFrame>
      <p:sp>
        <p:nvSpPr>
          <p:cNvPr id="192" name="Google Shape;192;g38ed01a2287_3_0"/>
          <p:cNvSpPr txBox="1"/>
          <p:nvPr/>
        </p:nvSpPr>
        <p:spPr>
          <a:xfrm>
            <a:off x="457200" y="1268250"/>
            <a:ext cx="79086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1.4.1. Phân tích chi tiết biến và dòng liên quan đến SysTick [3]</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198" name="Google Shape;198;p21"/>
          <p:cNvGraphicFramePr/>
          <p:nvPr/>
        </p:nvGraphicFramePr>
        <p:xfrm>
          <a:off x="457200" y="1446148"/>
          <a:ext cx="3000000" cy="3000000"/>
        </p:xfrm>
        <a:graphic>
          <a:graphicData uri="http://schemas.openxmlformats.org/drawingml/2006/table">
            <a:tbl>
              <a:tblPr bandRow="1" firstRow="1">
                <a:noFill/>
                <a:tableStyleId>{0C180EFC-0066-4437-B9E6-BEE09DC32509}</a:tableStyleId>
              </a:tblPr>
              <a:tblGrid>
                <a:gridCol w="2881225"/>
                <a:gridCol w="8396375"/>
              </a:tblGrid>
              <a:tr h="370850">
                <a:tc>
                  <a:txBody>
                    <a:bodyPr/>
                    <a:lstStyle/>
                    <a:p>
                      <a:pPr indent="0" lvl="0" marL="0" marR="0" rtl="0" algn="ctr">
                        <a:spcBef>
                          <a:spcPts val="0"/>
                        </a:spcBef>
                        <a:spcAft>
                          <a:spcPts val="0"/>
                        </a:spcAft>
                        <a:buNone/>
                      </a:pPr>
                      <a:r>
                        <a:rPr b="1" i="0" lang="en-US" sz="2300" u="none" cap="none" strike="noStrike">
                          <a:solidFill>
                            <a:schemeClr val="lt1"/>
                          </a:solidFill>
                          <a:latin typeface="Arial"/>
                          <a:ea typeface="Arial"/>
                          <a:cs typeface="Arial"/>
                          <a:sym typeface="Arial"/>
                        </a:rPr>
                        <a:t>Hàm</a:t>
                      </a:r>
                      <a:endParaRPr sz="2300" u="none" cap="none" strike="noStrike">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300" u="none" cap="none" strike="noStrike">
                          <a:solidFill>
                            <a:schemeClr val="lt1"/>
                          </a:solidFill>
                          <a:latin typeface="Arial"/>
                          <a:ea typeface="Arial"/>
                          <a:cs typeface="Arial"/>
                          <a:sym typeface="Arial"/>
                        </a:rPr>
                        <a:t>Các lệnh chính</a:t>
                      </a:r>
                      <a:endParaRPr sz="2300" u="none" cap="none" strike="noStrike">
                        <a:solidFill>
                          <a:schemeClr val="lt1"/>
                        </a:solidFill>
                      </a:endParaRPr>
                    </a:p>
                  </a:txBody>
                  <a:tcPr marT="63500" marB="63500" marR="63500" marL="63500"/>
                </a:tc>
              </a:tr>
              <a:tr h="370850">
                <a:tc>
                  <a:txBody>
                    <a:bodyPr/>
                    <a:lstStyle/>
                    <a:p>
                      <a:pPr indent="0" lvl="0" marL="0" marR="0" rtl="0" algn="l">
                        <a:spcBef>
                          <a:spcPts val="0"/>
                        </a:spcBef>
                        <a:spcAft>
                          <a:spcPts val="0"/>
                        </a:spcAft>
                        <a:buNone/>
                      </a:pPr>
                      <a:r>
                        <a:rPr b="0" i="0" lang="en-US" sz="2300" u="none" cap="none" strike="noStrike">
                          <a:solidFill>
                            <a:srgbClr val="188038"/>
                          </a:solidFill>
                          <a:latin typeface="Times New Roman"/>
                          <a:ea typeface="Times New Roman"/>
                          <a:cs typeface="Times New Roman"/>
                          <a:sym typeface="Times New Roman"/>
                        </a:rPr>
                        <a:t>HAL_Init(void)</a:t>
                      </a:r>
                      <a:endParaRPr sz="2300"/>
                    </a:p>
                    <a:p>
                      <a:pPr indent="0" lvl="0" marL="0" marR="0" rtl="0" algn="l">
                        <a:spcBef>
                          <a:spcPts val="0"/>
                        </a:spcBef>
                        <a:spcAft>
                          <a:spcPts val="0"/>
                        </a:spcAft>
                        <a:buNone/>
                      </a:pPr>
                      <a:r>
                        <a:rPr lang="en-US" sz="2300" u="none" cap="none" strike="noStrike">
                          <a:latin typeface="Times New Roman"/>
                          <a:ea typeface="Times New Roman"/>
                          <a:cs typeface="Times New Roman"/>
                          <a:sym typeface="Times New Roman"/>
                        </a:rPr>
                        <a:t>Hàm khởi tạo nền tảng của thư viện HAL trong STM32</a:t>
                      </a:r>
                      <a:endParaRPr sz="23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b="1" lang="en-US" sz="2300" u="none" cap="none" strike="noStrike">
                          <a:solidFill>
                            <a:srgbClr val="409361"/>
                          </a:solidFill>
                          <a:latin typeface="Times New Roman"/>
                          <a:ea typeface="Times New Roman"/>
                          <a:cs typeface="Times New Roman"/>
                          <a:sym typeface="Times New Roman"/>
                        </a:rPr>
                        <a:t>HAL_NVIC_SetPriorityGrouping(NVIC_PRIORITYGROUP_4);</a:t>
                      </a:r>
                      <a:endParaRPr b="1" sz="2300" u="none" cap="none" strike="noStrike">
                        <a:solidFill>
                          <a:srgbClr val="40936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Times New Roman"/>
                        <a:buNone/>
                      </a:pPr>
                      <a:r>
                        <a:rPr lang="en-US" sz="2300" u="none" cap="none" strike="noStrike">
                          <a:latin typeface="Times New Roman"/>
                          <a:ea typeface="Times New Roman"/>
                          <a:cs typeface="Times New Roman"/>
                          <a:sym typeface="Times New Roman"/>
                        </a:rPr>
                        <a:t>Thiết lập cách phân chia </a:t>
                      </a:r>
                      <a:r>
                        <a:rPr b="1" lang="en-US" sz="2300" u="none" cap="none" strike="noStrike">
                          <a:latin typeface="Times New Roman"/>
                          <a:ea typeface="Times New Roman"/>
                          <a:cs typeface="Times New Roman"/>
                          <a:sym typeface="Times New Roman"/>
                        </a:rPr>
                        <a:t>preemption priority và subpriority </a:t>
                      </a:r>
                      <a:r>
                        <a:rPr lang="en-US" sz="2300" u="none" cap="none" strike="noStrike">
                          <a:latin typeface="Times New Roman"/>
                          <a:ea typeface="Times New Roman"/>
                          <a:cs typeface="Times New Roman"/>
                          <a:sym typeface="Times New Roman"/>
                        </a:rPr>
                        <a:t>trong NVIC.</a:t>
                      </a:r>
                      <a:br>
                        <a:rPr lang="en-US" sz="2300" u="none" cap="none" strike="noStrike">
                          <a:latin typeface="Times New Roman"/>
                          <a:ea typeface="Times New Roman"/>
                          <a:cs typeface="Times New Roman"/>
                          <a:sym typeface="Times New Roman"/>
                        </a:rPr>
                      </a:br>
                      <a:r>
                        <a:rPr lang="en-US" sz="2300" u="none" cap="none" strike="noStrike">
                          <a:latin typeface="Times New Roman"/>
                          <a:ea typeface="Times New Roman"/>
                          <a:cs typeface="Times New Roman"/>
                          <a:sym typeface="Times New Roman"/>
                        </a:rPr>
                        <a:t>=&gt; Không tác động trực tiếp đến SysTick nhưng ảnh hưởng toàn bộ hệ thống ngắt.</a:t>
                      </a:r>
                      <a:endParaRPr sz="2300"/>
                    </a:p>
                    <a:p>
                      <a:pPr indent="0" lvl="0" marL="0" marR="0" rtl="0" algn="l">
                        <a:spcBef>
                          <a:spcPts val="0"/>
                        </a:spcBef>
                        <a:spcAft>
                          <a:spcPts val="0"/>
                        </a:spcAft>
                        <a:buNone/>
                      </a:pPr>
                      <a:r>
                        <a:rPr b="1" lang="en-US" sz="2300" u="none" cap="none" strike="noStrike">
                          <a:solidFill>
                            <a:srgbClr val="409361"/>
                          </a:solidFill>
                          <a:latin typeface="Times New Roman"/>
                          <a:ea typeface="Times New Roman"/>
                          <a:cs typeface="Times New Roman"/>
                          <a:sym typeface="Times New Roman"/>
                        </a:rPr>
                        <a:t>HAL_InitTick(TICK_INT_PRIORITY);</a:t>
                      </a:r>
                      <a:endParaRPr b="1" sz="2300" u="none" cap="none" strike="noStrike">
                        <a:solidFill>
                          <a:srgbClr val="40936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Times New Roman"/>
                        <a:buNone/>
                      </a:pPr>
                      <a:r>
                        <a:rPr lang="en-US" sz="2300" u="none" cap="none" strike="noStrike">
                          <a:latin typeface="Times New Roman"/>
                          <a:ea typeface="Times New Roman"/>
                          <a:cs typeface="Times New Roman"/>
                          <a:sym typeface="Times New Roman"/>
                        </a:rPr>
                        <a:t>Liên quan trực tiếp đến </a:t>
                      </a:r>
                      <a:r>
                        <a:rPr b="1" lang="en-US" sz="2300" u="none" cap="none" strike="noStrike">
                          <a:latin typeface="Times New Roman"/>
                          <a:ea typeface="Times New Roman"/>
                          <a:cs typeface="Times New Roman"/>
                          <a:sym typeface="Times New Roman"/>
                        </a:rPr>
                        <a:t>HAL_Delay()</a:t>
                      </a:r>
                      <a:r>
                        <a:rPr lang="en-US" sz="2300" u="none" cap="none" strike="noStrike">
                          <a:latin typeface="Times New Roman"/>
                          <a:ea typeface="Times New Roman"/>
                          <a:cs typeface="Times New Roman"/>
                          <a:sym typeface="Times New Roman"/>
                        </a:rPr>
                        <a:t> và thời gian hệ thống.</a:t>
                      </a:r>
                      <a:br>
                        <a:rPr lang="en-US" sz="2300" u="none" cap="none" strike="noStrike">
                          <a:latin typeface="Times New Roman"/>
                          <a:ea typeface="Times New Roman"/>
                          <a:cs typeface="Times New Roman"/>
                          <a:sym typeface="Times New Roman"/>
                        </a:rPr>
                      </a:br>
                      <a:r>
                        <a:rPr lang="en-US" sz="2300" u="none" cap="none" strike="noStrike">
                          <a:latin typeface="Times New Roman"/>
                          <a:ea typeface="Times New Roman"/>
                          <a:cs typeface="Times New Roman"/>
                          <a:sym typeface="Times New Roman"/>
                        </a:rPr>
                        <a:t>=&gt;  HAL không kiểm tra lỗi → nếu thất bại có thể gây </a:t>
                      </a:r>
                      <a:r>
                        <a:rPr b="1" lang="en-US" sz="2300" u="none" cap="none" strike="noStrike">
                          <a:latin typeface="Times New Roman"/>
                          <a:ea typeface="Times New Roman"/>
                          <a:cs typeface="Times New Roman"/>
                          <a:sym typeface="Times New Roman"/>
                        </a:rPr>
                        <a:t>treo chương trình</a:t>
                      </a:r>
                      <a:r>
                        <a:rPr lang="en-US" sz="2300" u="none" cap="none" strike="noStrike">
                          <a:latin typeface="Times New Roman"/>
                          <a:ea typeface="Times New Roman"/>
                          <a:cs typeface="Times New Roman"/>
                          <a:sym typeface="Times New Roman"/>
                        </a:rPr>
                        <a:t> khi dùng HAL_Delay().</a:t>
                      </a:r>
                      <a:endParaRPr sz="2300"/>
                    </a:p>
                    <a:p>
                      <a:pPr indent="0" lvl="0" marL="0" marR="0" rtl="0" algn="l">
                        <a:spcBef>
                          <a:spcPts val="0"/>
                        </a:spcBef>
                        <a:spcAft>
                          <a:spcPts val="0"/>
                        </a:spcAft>
                        <a:buNone/>
                      </a:pPr>
                      <a:r>
                        <a:rPr b="1" lang="en-US" sz="2300" u="none" cap="none" strike="noStrike">
                          <a:solidFill>
                            <a:srgbClr val="409361"/>
                          </a:solidFill>
                          <a:latin typeface="Times New Roman"/>
                          <a:ea typeface="Times New Roman"/>
                          <a:cs typeface="Times New Roman"/>
                          <a:sym typeface="Times New Roman"/>
                        </a:rPr>
                        <a:t>HAL_MspInit();</a:t>
                      </a:r>
                      <a:endParaRPr b="1" sz="2300" u="none" cap="none" strike="noStrike">
                        <a:solidFill>
                          <a:srgbClr val="409361"/>
                        </a:solidFill>
                        <a:latin typeface="Times New Roman"/>
                        <a:ea typeface="Times New Roman"/>
                        <a:cs typeface="Times New Roman"/>
                        <a:sym typeface="Times New Roman"/>
                      </a:endParaRPr>
                    </a:p>
                    <a:p>
                      <a:pPr indent="0" lvl="0" marL="0" marR="0" rtl="0" algn="l">
                        <a:spcBef>
                          <a:spcPts val="0"/>
                        </a:spcBef>
                        <a:spcAft>
                          <a:spcPts val="0"/>
                        </a:spcAft>
                        <a:buNone/>
                      </a:pPr>
                      <a:r>
                        <a:rPr lang="en-US" sz="2300" u="none" cap="none" strike="noStrike">
                          <a:latin typeface="Times New Roman"/>
                          <a:ea typeface="Times New Roman"/>
                          <a:cs typeface="Times New Roman"/>
                          <a:sym typeface="Times New Roman"/>
                        </a:rPr>
                        <a:t>Khởi tạo </a:t>
                      </a:r>
                      <a:r>
                        <a:rPr b="1" lang="en-US" sz="2300" u="none" cap="none" strike="noStrike">
                          <a:latin typeface="Times New Roman"/>
                          <a:ea typeface="Times New Roman"/>
                          <a:cs typeface="Times New Roman"/>
                          <a:sym typeface="Times New Roman"/>
                        </a:rPr>
                        <a:t>MSP (MCU Support Package)</a:t>
                      </a:r>
                      <a:r>
                        <a:rPr lang="en-US" sz="2300" u="none" cap="none" strike="noStrike">
                          <a:latin typeface="Times New Roman"/>
                          <a:ea typeface="Times New Roman"/>
                          <a:cs typeface="Times New Roman"/>
                          <a:sym typeface="Times New Roman"/>
                        </a:rPr>
                        <a:t>.</a:t>
                      </a:r>
                      <a:br>
                        <a:rPr lang="en-US" sz="2300" u="none" cap="none" strike="noStrike">
                          <a:latin typeface="Times New Roman"/>
                          <a:ea typeface="Times New Roman"/>
                          <a:cs typeface="Times New Roman"/>
                          <a:sym typeface="Times New Roman"/>
                        </a:rPr>
                      </a:br>
                      <a:r>
                        <a:rPr lang="en-US" sz="2300" u="none" cap="none" strike="noStrike">
                          <a:latin typeface="Times New Roman"/>
                          <a:ea typeface="Times New Roman"/>
                          <a:cs typeface="Times New Roman"/>
                          <a:sym typeface="Times New Roman"/>
                        </a:rPr>
                        <a:t>=&gt; Người dùng cấu hình ngoại vi: bật xung nhịp, GPIO, DMA, v.v.</a:t>
                      </a:r>
                      <a:endParaRPr sz="23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199" name="Google Shape;199;p21"/>
          <p:cNvSpPr txBox="1"/>
          <p:nvPr/>
        </p:nvSpPr>
        <p:spPr>
          <a:xfrm>
            <a:off x="457200" y="1067425"/>
            <a:ext cx="59925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cxnSp>
        <p:nvCxnSpPr>
          <p:cNvPr id="200" name="Google Shape;200;p21"/>
          <p:cNvCxnSpPr/>
          <p:nvPr/>
        </p:nvCxnSpPr>
        <p:spPr>
          <a:xfrm flipH="1" rot="10800000">
            <a:off x="8707044" y="1004841"/>
            <a:ext cx="457200" cy="882600"/>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1"/>
              </a:srgbClr>
            </a:outerShdw>
          </a:effectLst>
        </p:spPr>
      </p:cxnSp>
      <p:sp>
        <p:nvSpPr>
          <p:cNvPr id="201" name="Google Shape;201;p21"/>
          <p:cNvSpPr txBox="1"/>
          <p:nvPr/>
        </p:nvSpPr>
        <p:spPr>
          <a:xfrm>
            <a:off x="9253777" y="189775"/>
            <a:ext cx="2675100" cy="831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600" u="none" strike="noStrike">
                <a:solidFill>
                  <a:srgbClr val="000000"/>
                </a:solidFill>
                <a:latin typeface="Arial"/>
                <a:ea typeface="Arial"/>
                <a:cs typeface="Arial"/>
                <a:sym typeface="Arial"/>
              </a:rPr>
              <a:t>NVIC</a:t>
            </a:r>
            <a:r>
              <a:rPr b="0" i="0" lang="en-US" sz="1600" u="none" strike="noStrike">
                <a:solidFill>
                  <a:srgbClr val="000000"/>
                </a:solidFill>
                <a:latin typeface="Arial"/>
                <a:ea typeface="Arial"/>
                <a:cs typeface="Arial"/>
                <a:sym typeface="Arial"/>
              </a:rPr>
              <a:t> là một phần tích hợp trong CPU giúp quản lý và xử lý ngắt (interrupts) </a:t>
            </a:r>
            <a:endParaRPr sz="16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8ed01a2287_3_9"/>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07" name="Google Shape;207;g38ed01a2287_3_9"/>
          <p:cNvGraphicFramePr/>
          <p:nvPr/>
        </p:nvGraphicFramePr>
        <p:xfrm>
          <a:off x="457200" y="1446148"/>
          <a:ext cx="3000000" cy="3000000"/>
        </p:xfrm>
        <a:graphic>
          <a:graphicData uri="http://schemas.openxmlformats.org/drawingml/2006/table">
            <a:tbl>
              <a:tblPr bandRow="1" firstRow="1">
                <a:noFill/>
                <a:tableStyleId>{0C180EFC-0066-4437-B9E6-BEE09DC32509}</a:tableStyleId>
              </a:tblPr>
              <a:tblGrid>
                <a:gridCol w="4439050"/>
                <a:gridCol w="6838550"/>
              </a:tblGrid>
              <a:tr h="370850">
                <a:tc>
                  <a:txBody>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Hàm</a:t>
                      </a:r>
                      <a:endParaRPr sz="2400" u="none" cap="none" strike="noStrike">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Các lệnh chính</a:t>
                      </a:r>
                      <a:endParaRPr sz="2400" u="none" cap="none" strike="noStrike">
                        <a:solidFill>
                          <a:schemeClr val="lt1"/>
                        </a:solidFill>
                      </a:endParaRPr>
                    </a:p>
                  </a:txBody>
                  <a:tcPr marT="63500" marB="63500" marR="63500" marL="63500"/>
                </a:tc>
              </a:tr>
              <a:tr h="100000">
                <a:tc>
                  <a:txBody>
                    <a:bodyPr/>
                    <a:lstStyle/>
                    <a:p>
                      <a:pPr indent="0" lvl="0" marL="0" marR="0" rtl="0" algn="l">
                        <a:spcBef>
                          <a:spcPts val="0"/>
                        </a:spcBef>
                        <a:spcAft>
                          <a:spcPts val="0"/>
                        </a:spcAft>
                        <a:buNone/>
                      </a:pPr>
                      <a:r>
                        <a:rPr b="0" i="0" lang="en-US" sz="2400" u="none" cap="none" strike="noStrike">
                          <a:solidFill>
                            <a:srgbClr val="188038"/>
                          </a:solidFill>
                          <a:latin typeface="Times New Roman"/>
                          <a:ea typeface="Times New Roman"/>
                          <a:cs typeface="Times New Roman"/>
                          <a:sym typeface="Times New Roman"/>
                        </a:rPr>
                        <a:t>__weak HAL_StatusTypeDef HAL_InitTick(uint32_t TickPriority)</a:t>
                      </a:r>
                      <a:endParaRPr b="0" i="0" sz="2400" u="none" cap="none" strike="noStrike">
                        <a:solidFill>
                          <a:srgbClr val="188038"/>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rgbClr val="188038"/>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u="none" cap="none" strike="noStrike">
                        <a:latin typeface="Times New Roman"/>
                        <a:ea typeface="Times New Roman"/>
                        <a:cs typeface="Times New Roman"/>
                        <a:sym typeface="Times New Roman"/>
                      </a:endParaRPr>
                    </a:p>
                    <a:p>
                      <a:pPr indent="0" lvl="0" marL="0" marR="0" rtl="0" algn="l">
                        <a:spcBef>
                          <a:spcPts val="0"/>
                        </a:spcBef>
                        <a:spcAft>
                          <a:spcPts val="0"/>
                        </a:spcAft>
                        <a:buNone/>
                      </a:pPr>
                      <a:r>
                        <a:t/>
                      </a:r>
                      <a:endParaRPr b="0" i="0" sz="2400" u="none" cap="none" strike="noStrike">
                        <a:solidFill>
                          <a:srgbClr val="188038"/>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0" i="0" sz="2400" u="none" cap="none" strike="noStrike">
                        <a:solidFill>
                          <a:srgbClr val="188038"/>
                        </a:solidFill>
                        <a:latin typeface="Times New Roman"/>
                        <a:ea typeface="Times New Roman"/>
                        <a:cs typeface="Times New Roman"/>
                        <a:sym typeface="Times New Roman"/>
                      </a:endParaRPr>
                    </a:p>
                  </a:txBody>
                  <a:tcPr marT="63500" marB="63500" marR="63500" marL="63500"/>
                </a:tc>
                <a:tc>
                  <a:txBody>
                    <a:bodyPr/>
                    <a:lstStyle/>
                    <a:p>
                      <a:pPr indent="-304800" lvl="0" marL="228600" marR="0" rtl="0" algn="l">
                        <a:spcBef>
                          <a:spcPts val="0"/>
                        </a:spcBef>
                        <a:spcAft>
                          <a:spcPts val="0"/>
                        </a:spcAft>
                        <a:buClr>
                          <a:schemeClr val="dk1"/>
                        </a:buClr>
                        <a:buSzPts val="2400"/>
                        <a:buFont typeface="Times New Roman"/>
                        <a:buAutoNum type="arabicPeriod"/>
                      </a:pPr>
                      <a:r>
                        <a:rPr b="1" lang="en-US" sz="2400" u="none" cap="none" strike="noStrike">
                          <a:latin typeface="Times New Roman"/>
                          <a:ea typeface="Times New Roman"/>
                          <a:cs typeface="Times New Roman"/>
                          <a:sym typeface="Times New Roman"/>
                        </a:rPr>
                        <a:t>Cấu hình SysTick: HAL_SYSTICK_Config(SystemCoreClock / (1000U / uwTickFreq))</a:t>
                      </a:r>
                      <a:endParaRPr sz="2400"/>
                    </a:p>
                    <a:p>
                      <a:pPr indent="-247650" lvl="0" marL="171450" marR="0" rtl="0" algn="l">
                        <a:spcBef>
                          <a:spcPts val="0"/>
                        </a:spcBef>
                        <a:spcAft>
                          <a:spcPts val="0"/>
                        </a:spcAft>
                        <a:buClr>
                          <a:schemeClr val="dk1"/>
                        </a:buClr>
                        <a:buSzPts val="2400"/>
                        <a:buFont typeface="Arial"/>
                        <a:buChar char="•"/>
                      </a:pPr>
                      <a:r>
                        <a:rPr lang="en-US" sz="2400" u="none" cap="none" strike="noStrike">
                          <a:latin typeface="Times New Roman"/>
                          <a:ea typeface="Times New Roman"/>
                          <a:cs typeface="Times New Roman"/>
                          <a:sym typeface="Times New Roman"/>
                        </a:rPr>
                        <a:t>SystemCoreClock: tần số xung nhịp CPU (Hz).</a:t>
                      </a:r>
                      <a:endParaRPr sz="2400"/>
                    </a:p>
                    <a:p>
                      <a:pPr indent="-247650" lvl="0" marL="171450" marR="0" rtl="0" algn="l">
                        <a:spcBef>
                          <a:spcPts val="0"/>
                        </a:spcBef>
                        <a:spcAft>
                          <a:spcPts val="0"/>
                        </a:spcAft>
                        <a:buClr>
                          <a:schemeClr val="dk1"/>
                        </a:buClr>
                        <a:buSzPts val="2400"/>
                        <a:buFont typeface="Arial"/>
                        <a:buChar char="•"/>
                      </a:pPr>
                      <a:r>
                        <a:rPr lang="en-US" sz="2400" u="none" cap="none" strike="noStrike">
                          <a:latin typeface="Times New Roman"/>
                          <a:ea typeface="Times New Roman"/>
                          <a:cs typeface="Times New Roman"/>
                          <a:sym typeface="Times New Roman"/>
                        </a:rPr>
                        <a:t>1000U / uwTickFreq: mẫu số thể hiện số lần ngắt trên mỗi giây.</a:t>
                      </a:r>
                      <a:endParaRPr sz="2400"/>
                    </a:p>
                    <a:p>
                      <a:pPr indent="-247650" lvl="0" marL="171450" marR="0" rtl="0" algn="l">
                        <a:spcBef>
                          <a:spcPts val="0"/>
                        </a:spcBef>
                        <a:spcAft>
                          <a:spcPts val="0"/>
                        </a:spcAft>
                        <a:buClr>
                          <a:schemeClr val="dk1"/>
                        </a:buClr>
                        <a:buSzPts val="2400"/>
                        <a:buFont typeface="Arial"/>
                        <a:buChar char="•"/>
                      </a:pPr>
                      <a:r>
                        <a:rPr lang="en-US" sz="2400" u="none" cap="none" strike="noStrike">
                          <a:latin typeface="Times New Roman"/>
                          <a:ea typeface="Times New Roman"/>
                          <a:cs typeface="Times New Roman"/>
                          <a:sym typeface="Times New Roman"/>
                        </a:rPr>
                        <a:t>Kết quả của phép chia cho biết số chu kỳ clock cần đếm trước khi sinh ra một ngắt SysTick.</a:t>
                      </a:r>
                      <a:endParaRPr sz="2400" u="none" cap="none" strike="noStrike">
                        <a:latin typeface="Times New Roman"/>
                        <a:ea typeface="Times New Roman"/>
                        <a:cs typeface="Times New Roman"/>
                        <a:sym typeface="Times New Roman"/>
                      </a:endParaRPr>
                    </a:p>
                    <a:p>
                      <a:pPr indent="-95250" lvl="0" marL="171450" marR="0" rtl="0" algn="l">
                        <a:spcBef>
                          <a:spcPts val="0"/>
                        </a:spcBef>
                        <a:spcAft>
                          <a:spcPts val="0"/>
                        </a:spcAft>
                        <a:buClr>
                          <a:schemeClr val="dk1"/>
                        </a:buClr>
                        <a:buSzPts val="1200"/>
                        <a:buFont typeface="Arial"/>
                        <a:buNone/>
                      </a:pPr>
                      <a:r>
                        <a:t/>
                      </a:r>
                      <a:endParaRPr sz="2400" u="none" cap="none" strike="noStrike">
                        <a:latin typeface="Times New Roman"/>
                        <a:ea typeface="Times New Roman"/>
                        <a:cs typeface="Times New Roman"/>
                        <a:sym typeface="Times New Roman"/>
                      </a:endParaRPr>
                    </a:p>
                    <a:p>
                      <a:pPr indent="0" lvl="0" marL="0" marR="0" rtl="0" algn="l">
                        <a:spcBef>
                          <a:spcPts val="0"/>
                        </a:spcBef>
                        <a:spcAft>
                          <a:spcPts val="0"/>
                        </a:spcAft>
                        <a:buNone/>
                      </a:pPr>
                      <a:r>
                        <a:t/>
                      </a:r>
                      <a:endParaRPr sz="2400"/>
                    </a:p>
                  </a:txBody>
                  <a:tcPr marT="63500" marB="63500" marR="63500" marL="63500"/>
                </a:tc>
              </a:tr>
            </a:tbl>
          </a:graphicData>
        </a:graphic>
      </p:graphicFrame>
      <p:sp>
        <p:nvSpPr>
          <p:cNvPr id="208" name="Google Shape;208;g38ed01a2287_3_9"/>
          <p:cNvSpPr txBox="1"/>
          <p:nvPr/>
        </p:nvSpPr>
        <p:spPr>
          <a:xfrm>
            <a:off x="457200" y="1067425"/>
            <a:ext cx="60642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8ed01a2287_3_19"/>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14" name="Google Shape;214;g38ed01a2287_3_19"/>
          <p:cNvGraphicFramePr/>
          <p:nvPr/>
        </p:nvGraphicFramePr>
        <p:xfrm>
          <a:off x="457200" y="1446148"/>
          <a:ext cx="3000000" cy="3000000"/>
        </p:xfrm>
        <a:graphic>
          <a:graphicData uri="http://schemas.openxmlformats.org/drawingml/2006/table">
            <a:tbl>
              <a:tblPr bandRow="1" firstRow="1">
                <a:noFill/>
                <a:tableStyleId>{0C180EFC-0066-4437-B9E6-BEE09DC32509}</a:tableStyleId>
              </a:tblPr>
              <a:tblGrid>
                <a:gridCol w="4439050"/>
                <a:gridCol w="6838550"/>
              </a:tblGrid>
              <a:tr h="370850">
                <a:tc>
                  <a:txBody>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Hàm</a:t>
                      </a:r>
                      <a:endParaRPr sz="2400" u="none" cap="none" strike="noStrike">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400" u="none" cap="none" strike="noStrike">
                          <a:solidFill>
                            <a:schemeClr val="lt1"/>
                          </a:solidFill>
                          <a:latin typeface="Arial"/>
                          <a:ea typeface="Arial"/>
                          <a:cs typeface="Arial"/>
                          <a:sym typeface="Arial"/>
                        </a:rPr>
                        <a:t>Các lệnh chính</a:t>
                      </a:r>
                      <a:endParaRPr sz="2400" u="none" cap="none" strike="noStrike">
                        <a:solidFill>
                          <a:schemeClr val="lt1"/>
                        </a:solidFill>
                      </a:endParaRPr>
                    </a:p>
                  </a:txBody>
                  <a:tcPr marT="63500" marB="63500" marR="63500" marL="63500"/>
                </a:tc>
              </a:tr>
              <a:tr h="370850">
                <a:tc>
                  <a:txBody>
                    <a:bodyPr/>
                    <a:lstStyle/>
                    <a:p>
                      <a:pPr indent="0" lvl="0" marL="0" marR="0" rtl="0" algn="l">
                        <a:spcBef>
                          <a:spcPts val="0"/>
                        </a:spcBef>
                        <a:spcAft>
                          <a:spcPts val="0"/>
                        </a:spcAft>
                        <a:buNone/>
                      </a:pPr>
                      <a:r>
                        <a:rPr b="0" i="0" lang="en-US" sz="2400" u="none" cap="none" strike="noStrike">
                          <a:solidFill>
                            <a:srgbClr val="188038"/>
                          </a:solidFill>
                          <a:latin typeface="Times New Roman"/>
                          <a:ea typeface="Times New Roman"/>
                          <a:cs typeface="Times New Roman"/>
                          <a:sym typeface="Times New Roman"/>
                        </a:rPr>
                        <a:t>__weak HAL_StatusTypeDef HAL_InitTick(uint32_t TickPriority)</a:t>
                      </a:r>
                      <a:endParaRPr sz="2400"/>
                    </a:p>
                    <a:p>
                      <a:pPr indent="0" lvl="0" marL="0" marR="0" rtl="0" algn="l">
                        <a:spcBef>
                          <a:spcPts val="0"/>
                        </a:spcBef>
                        <a:spcAft>
                          <a:spcPts val="0"/>
                        </a:spcAft>
                        <a:buNone/>
                      </a:pPr>
                      <a:r>
                        <a:t/>
                      </a:r>
                      <a:endParaRPr b="0" i="0" sz="2400" u="none" cap="none" strike="noStrike">
                        <a:solidFill>
                          <a:srgbClr val="188038"/>
                        </a:solidFill>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b="1" lang="en-US" sz="2400" u="none" cap="none" strike="noStrike">
                          <a:latin typeface="Times New Roman"/>
                          <a:ea typeface="Times New Roman"/>
                          <a:cs typeface="Times New Roman"/>
                          <a:sym typeface="Times New Roman"/>
                        </a:rPr>
                        <a:t>Ví dụ minh họa</a:t>
                      </a:r>
                      <a:r>
                        <a:rPr lang="en-US" sz="2400" u="none" cap="none" strike="noStrike">
                          <a:latin typeface="Times New Roman"/>
                          <a:ea typeface="Times New Roman"/>
                          <a:cs typeface="Times New Roman"/>
                          <a:sym typeface="Times New Roman"/>
                        </a:rPr>
                        <a:t> với SystemCoreClock = 72 MHz:</a:t>
                      </a:r>
                      <a:endParaRPr sz="2400"/>
                    </a:p>
                    <a:p>
                      <a:pPr indent="0" lvl="0" marL="0" marR="0" rtl="0" algn="l">
                        <a:spcBef>
                          <a:spcPts val="0"/>
                        </a:spcBef>
                        <a:spcAft>
                          <a:spcPts val="0"/>
                        </a:spcAft>
                        <a:buNone/>
                      </a:pPr>
                      <a:r>
                        <a:rPr lang="en-US" sz="2400">
                          <a:latin typeface="Times New Roman"/>
                          <a:ea typeface="Times New Roman"/>
                          <a:cs typeface="Times New Roman"/>
                          <a:sym typeface="Times New Roman"/>
                        </a:rPr>
                        <a:t>Nếu uwTickFreq = 1 (mặc định, tương ứng 1 ms mỗi tick):</a:t>
                      </a:r>
                      <a:endParaRPr sz="2400"/>
                    </a:p>
                    <a:p>
                      <a:pPr indent="0" lvl="0" marL="0" marR="0" rtl="0" algn="ctr">
                        <a:spcBef>
                          <a:spcPts val="0"/>
                        </a:spcBef>
                        <a:spcAft>
                          <a:spcPts val="0"/>
                        </a:spcAft>
                        <a:buNone/>
                      </a:pPr>
                      <a:r>
                        <a:rPr lang="en-US" sz="2400">
                          <a:latin typeface="Times New Roman"/>
                          <a:ea typeface="Times New Roman"/>
                          <a:cs typeface="Times New Roman"/>
                          <a:sym typeface="Times New Roman"/>
                        </a:rPr>
                        <a:t>1000/1=1000 ⇒ 72,000,000 / 1000=72,000</a:t>
                      </a:r>
                      <a:endParaRPr sz="2400">
                        <a:latin typeface="Times New Roman"/>
                        <a:ea typeface="Times New Roman"/>
                        <a:cs typeface="Times New Roman"/>
                        <a:sym typeface="Times New Roman"/>
                      </a:endParaRPr>
                    </a:p>
                    <a:p>
                      <a:pPr indent="0" lvl="0" marL="0" marR="0" rtl="0" algn="l">
                        <a:spcBef>
                          <a:spcPts val="0"/>
                        </a:spcBef>
                        <a:spcAft>
                          <a:spcPts val="0"/>
                        </a:spcAft>
                        <a:buNone/>
                      </a:pPr>
                      <a:r>
                        <a:rPr lang="en-US" sz="2400">
                          <a:latin typeface="Times New Roman"/>
                          <a:ea typeface="Times New Roman"/>
                          <a:cs typeface="Times New Roman"/>
                          <a:sym typeface="Times New Roman"/>
                        </a:rPr>
                        <a:t>SysTick sẽ được cấu hình với LOAD = 71,999 → tạo ra ngắt mỗi 1 ms.</a:t>
                      </a:r>
                      <a:endParaRPr sz="2400"/>
                    </a:p>
                    <a:p>
                      <a:pPr indent="0" lvl="0" marL="0" marR="0" rtl="0" algn="l">
                        <a:spcBef>
                          <a:spcPts val="0"/>
                        </a:spcBef>
                        <a:spcAft>
                          <a:spcPts val="0"/>
                        </a:spcAft>
                        <a:buNone/>
                      </a:pPr>
                      <a:r>
                        <a:rPr lang="en-US" sz="2400">
                          <a:latin typeface="Times New Roman"/>
                          <a:ea typeface="Times New Roman"/>
                          <a:cs typeface="Times New Roman"/>
                          <a:sym typeface="Times New Roman"/>
                        </a:rPr>
                        <a:t>Nếu uwTickFreq = 10 (tức 10 ms mỗi tick):</a:t>
                      </a:r>
                      <a:endParaRPr sz="2400"/>
                    </a:p>
                    <a:p>
                      <a:pPr indent="0" lvl="0" marL="0" marR="0" rtl="0" algn="ctr">
                        <a:spcBef>
                          <a:spcPts val="0"/>
                        </a:spcBef>
                        <a:spcAft>
                          <a:spcPts val="0"/>
                        </a:spcAft>
                        <a:buNone/>
                      </a:pPr>
                      <a:r>
                        <a:rPr lang="en-US" sz="2400">
                          <a:latin typeface="Times New Roman"/>
                          <a:ea typeface="Times New Roman"/>
                          <a:cs typeface="Times New Roman"/>
                          <a:sym typeface="Times New Roman"/>
                        </a:rPr>
                        <a:t>1000/10 = 100 ⇒ 72,000,000 / 100 = 720,000 </a:t>
                      </a:r>
                      <a:endParaRPr sz="2400"/>
                    </a:p>
                    <a:p>
                      <a:pPr indent="0" lvl="0" marL="0" marR="0" rtl="0" algn="l">
                        <a:spcBef>
                          <a:spcPts val="0"/>
                        </a:spcBef>
                        <a:spcAft>
                          <a:spcPts val="0"/>
                        </a:spcAft>
                        <a:buNone/>
                      </a:pPr>
                      <a:r>
                        <a:rPr lang="en-US" sz="2400">
                          <a:latin typeface="Times New Roman"/>
                          <a:ea typeface="Times New Roman"/>
                          <a:cs typeface="Times New Roman"/>
                          <a:sym typeface="Times New Roman"/>
                        </a:rPr>
                        <a:t>SysTick sẽ đếm 720,000 chu kỳ LOAD = 719,999 → ngắt xảy ra mỗi 10 ms.</a:t>
                      </a:r>
                      <a:endParaRPr sz="2400"/>
                    </a:p>
                    <a:p>
                      <a:pPr indent="0" lvl="0" marL="0" marR="0" rtl="0" algn="l">
                        <a:spcBef>
                          <a:spcPts val="0"/>
                        </a:spcBef>
                        <a:spcAft>
                          <a:spcPts val="0"/>
                        </a:spcAft>
                        <a:buNone/>
                      </a:pPr>
                      <a:r>
                        <a:t/>
                      </a:r>
                      <a:endParaRPr sz="2400"/>
                    </a:p>
                  </a:txBody>
                  <a:tcPr marT="63500" marB="63500" marR="63500" marL="63500"/>
                </a:tc>
              </a:tr>
            </a:tbl>
          </a:graphicData>
        </a:graphic>
      </p:graphicFrame>
      <p:sp>
        <p:nvSpPr>
          <p:cNvPr id="215" name="Google Shape;215;g38ed01a2287_3_19"/>
          <p:cNvSpPr txBox="1"/>
          <p:nvPr/>
        </p:nvSpPr>
        <p:spPr>
          <a:xfrm>
            <a:off x="457200" y="1067425"/>
            <a:ext cx="52452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21" name="Google Shape;221;p22"/>
          <p:cNvGraphicFramePr/>
          <p:nvPr/>
        </p:nvGraphicFramePr>
        <p:xfrm>
          <a:off x="457200" y="1476069"/>
          <a:ext cx="3000000" cy="3000000"/>
        </p:xfrm>
        <a:graphic>
          <a:graphicData uri="http://schemas.openxmlformats.org/drawingml/2006/table">
            <a:tbl>
              <a:tblPr bandRow="1" firstRow="1">
                <a:noFill/>
                <a:tableStyleId>{0C180EFC-0066-4437-B9E6-BEE09DC32509}</a:tableStyleId>
              </a:tblPr>
              <a:tblGrid>
                <a:gridCol w="4976225"/>
                <a:gridCol w="6301375"/>
              </a:tblGrid>
              <a:tr h="370850">
                <a:tc>
                  <a:txBody>
                    <a:bodyPr/>
                    <a:lstStyle/>
                    <a:p>
                      <a:pPr indent="0" lvl="0" marL="0" marR="0" rtl="0" algn="ctr">
                        <a:spcBef>
                          <a:spcPts val="0"/>
                        </a:spcBef>
                        <a:spcAft>
                          <a:spcPts val="0"/>
                        </a:spcAft>
                        <a:buNone/>
                      </a:pPr>
                      <a:r>
                        <a:rPr b="1" i="0" lang="en-US" sz="2400" u="none" strike="noStrike">
                          <a:solidFill>
                            <a:schemeClr val="lt1"/>
                          </a:solidFill>
                          <a:latin typeface="Arial"/>
                          <a:ea typeface="Arial"/>
                          <a:cs typeface="Arial"/>
                          <a:sym typeface="Arial"/>
                        </a:rPr>
                        <a:t>Hàm</a:t>
                      </a:r>
                      <a:endParaRPr sz="2400">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400" u="none" strike="noStrike">
                          <a:solidFill>
                            <a:schemeClr val="lt1"/>
                          </a:solidFill>
                          <a:latin typeface="Arial"/>
                          <a:ea typeface="Arial"/>
                          <a:cs typeface="Arial"/>
                          <a:sym typeface="Arial"/>
                        </a:rPr>
                        <a:t>Các lệnh chính</a:t>
                      </a:r>
                      <a:endParaRPr sz="2400">
                        <a:solidFill>
                          <a:schemeClr val="lt1"/>
                        </a:solidFill>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__weak HAL_StatusTypeDef HAL_InitTick(uint32_t TickPriority)</a:t>
                      </a:r>
                      <a:endParaRPr sz="2400"/>
                    </a:p>
                    <a:p>
                      <a:pPr indent="0" lvl="0" marL="0" marR="0" rtl="0" algn="l">
                        <a:spcBef>
                          <a:spcPts val="0"/>
                        </a:spcBef>
                        <a:spcAft>
                          <a:spcPts val="0"/>
                        </a:spcAft>
                        <a:buNone/>
                      </a:pPr>
                      <a:r>
                        <a:t/>
                      </a:r>
                      <a:endParaRPr b="0" i="0" sz="2400" u="none" strike="noStrike">
                        <a:solidFill>
                          <a:srgbClr val="188038"/>
                        </a:solidFill>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b="1" lang="en-US" sz="2400">
                          <a:latin typeface="Times New Roman"/>
                          <a:ea typeface="Times New Roman"/>
                          <a:cs typeface="Times New Roman"/>
                          <a:sym typeface="Times New Roman"/>
                        </a:rPr>
                        <a:t>2. Thiết lập độ ưu tiên ngắt</a:t>
                      </a:r>
                      <a:endParaRPr b="1" sz="2400">
                        <a:latin typeface="Times New Roman"/>
                        <a:ea typeface="Times New Roman"/>
                        <a:cs typeface="Times New Roman"/>
                        <a:sym typeface="Times New Roman"/>
                      </a:endParaRPr>
                    </a:p>
                    <a:p>
                      <a:pPr indent="0" lvl="0" marL="0" marR="0" rtl="0" algn="l">
                        <a:spcBef>
                          <a:spcPts val="0"/>
                        </a:spcBef>
                        <a:spcAft>
                          <a:spcPts val="0"/>
                        </a:spcAft>
                        <a:buNone/>
                      </a:pPr>
                      <a:r>
                        <a:rPr b="1" lang="en-US" sz="2400">
                          <a:latin typeface="Times New Roman"/>
                          <a:ea typeface="Times New Roman"/>
                          <a:cs typeface="Times New Roman"/>
                          <a:sym typeface="Times New Roman"/>
                        </a:rPr>
                        <a:t>__NVIC_PRIO_BITS: </a:t>
                      </a:r>
                      <a:r>
                        <a:rPr lang="en-US" sz="2400">
                          <a:latin typeface="Times New Roman"/>
                          <a:ea typeface="Times New Roman"/>
                          <a:cs typeface="Times New Roman"/>
                          <a:sym typeface="Times New Roman"/>
                        </a:rPr>
                        <a:t>số bit dùng cho cấu hình mức ưu tiên (tùy dòng chip, thường là 4 bit).</a:t>
                      </a:r>
                      <a:endParaRPr sz="2400"/>
                    </a:p>
                    <a:p>
                      <a:pPr indent="0" lvl="0" marL="0" marR="0" rtl="0" algn="l">
                        <a:spcBef>
                          <a:spcPts val="0"/>
                        </a:spcBef>
                        <a:spcAft>
                          <a:spcPts val="0"/>
                        </a:spcAft>
                        <a:buNone/>
                      </a:pPr>
                      <a:r>
                        <a:rPr lang="en-US" sz="2400">
                          <a:latin typeface="Times New Roman"/>
                          <a:ea typeface="Times New Roman"/>
                          <a:cs typeface="Times New Roman"/>
                          <a:sym typeface="Times New Roman"/>
                        </a:rPr>
                        <a:t>Nếu giá trị TickPriority hợp lệ, hàm </a:t>
                      </a:r>
                      <a:r>
                        <a:rPr b="1" lang="en-US" sz="2400">
                          <a:latin typeface="Times New Roman"/>
                          <a:ea typeface="Times New Roman"/>
                          <a:cs typeface="Times New Roman"/>
                          <a:sym typeface="Times New Roman"/>
                        </a:rPr>
                        <a:t>HAL_NVIC_SetPriority() </a:t>
                      </a:r>
                      <a:r>
                        <a:rPr lang="en-US" sz="2400">
                          <a:latin typeface="Times New Roman"/>
                          <a:ea typeface="Times New Roman"/>
                          <a:cs typeface="Times New Roman"/>
                          <a:sym typeface="Times New Roman"/>
                        </a:rPr>
                        <a:t>sẽ được gọi để:</a:t>
                      </a:r>
                      <a:endParaRPr sz="2400"/>
                    </a:p>
                    <a:p>
                      <a:pPr indent="0" lvl="0" marL="0" marR="0" rtl="0" algn="l">
                        <a:spcBef>
                          <a:spcPts val="0"/>
                        </a:spcBef>
                        <a:spcAft>
                          <a:spcPts val="0"/>
                        </a:spcAft>
                        <a:buNone/>
                      </a:pPr>
                      <a:r>
                        <a:rPr lang="en-US" sz="2400">
                          <a:latin typeface="Times New Roman"/>
                          <a:ea typeface="Times New Roman"/>
                          <a:cs typeface="Times New Roman"/>
                          <a:sym typeface="Times New Roman"/>
                        </a:rPr>
                        <a:t>Gán mức ưu tiên cho SysTick_IRQn.</a:t>
                      </a:r>
                      <a:endParaRPr sz="2400"/>
                    </a:p>
                    <a:p>
                      <a:pPr indent="0" lvl="0" marL="0" marR="0" rtl="0" algn="l">
                        <a:spcBef>
                          <a:spcPts val="0"/>
                        </a:spcBef>
                        <a:spcAft>
                          <a:spcPts val="0"/>
                        </a:spcAft>
                        <a:buNone/>
                      </a:pPr>
                      <a:r>
                        <a:rPr lang="en-US" sz="2400">
                          <a:latin typeface="Times New Roman"/>
                          <a:ea typeface="Times New Roman"/>
                          <a:cs typeface="Times New Roman"/>
                          <a:sym typeface="Times New Roman"/>
                        </a:rPr>
                        <a:t>Cập nhật biến toàn cục uwTickPrio lưu lại giá trị này.</a:t>
                      </a:r>
                      <a:endParaRPr sz="2400"/>
                    </a:p>
                    <a:p>
                      <a:pPr indent="0" lvl="0" marL="0" marR="0" rtl="0" algn="l">
                        <a:spcBef>
                          <a:spcPts val="0"/>
                        </a:spcBef>
                        <a:spcAft>
                          <a:spcPts val="0"/>
                        </a:spcAft>
                        <a:buNone/>
                      </a:pPr>
                      <a:r>
                        <a:rPr lang="en-US" sz="2400">
                          <a:latin typeface="Times New Roman"/>
                          <a:ea typeface="Times New Roman"/>
                          <a:cs typeface="Times New Roman"/>
                          <a:sym typeface="Times New Roman"/>
                        </a:rPr>
                        <a:t>Nếu TickPriority vượt giới hạn cho phép, hàm trả về lỗi (HAL_ERROR).</a:t>
                      </a:r>
                      <a:endParaRPr sz="2400"/>
                    </a:p>
                    <a:p>
                      <a:pPr indent="0" lvl="0" marL="0" marR="0" rtl="0" algn="l">
                        <a:spcBef>
                          <a:spcPts val="0"/>
                        </a:spcBef>
                        <a:spcAft>
                          <a:spcPts val="0"/>
                        </a:spcAft>
                        <a:buNone/>
                      </a:pPr>
                      <a:r>
                        <a:t/>
                      </a:r>
                      <a:endParaRPr b="1" sz="2400">
                        <a:latin typeface="Times New Roman"/>
                        <a:ea typeface="Times New Roman"/>
                        <a:cs typeface="Times New Roman"/>
                        <a:sym typeface="Times New Roman"/>
                      </a:endParaRPr>
                    </a:p>
                  </a:txBody>
                  <a:tcPr marT="63500" marB="63500" marR="63500" marL="63500"/>
                </a:tc>
              </a:tr>
            </a:tbl>
          </a:graphicData>
        </a:graphic>
      </p:graphicFrame>
      <p:sp>
        <p:nvSpPr>
          <p:cNvPr id="222" name="Google Shape;222;p22"/>
          <p:cNvSpPr txBox="1"/>
          <p:nvPr/>
        </p:nvSpPr>
        <p:spPr>
          <a:xfrm>
            <a:off x="408952" y="1108850"/>
            <a:ext cx="55440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cxnSp>
        <p:nvCxnSpPr>
          <p:cNvPr id="223" name="Google Shape;223;p22"/>
          <p:cNvCxnSpPr/>
          <p:nvPr/>
        </p:nvCxnSpPr>
        <p:spPr>
          <a:xfrm flipH="1" rot="10800000">
            <a:off x="9999300" y="1108854"/>
            <a:ext cx="457200" cy="882600"/>
          </a:xfrm>
          <a:prstGeom prst="straightConnector1">
            <a:avLst/>
          </a:prstGeom>
          <a:noFill/>
          <a:ln cap="flat" cmpd="sng" w="38100">
            <a:solidFill>
              <a:schemeClr val="accent2"/>
            </a:solidFill>
            <a:prstDash val="solid"/>
            <a:round/>
            <a:headEnd len="sm" w="sm" type="none"/>
            <a:tailEnd len="med" w="med" type="triangle"/>
          </a:ln>
          <a:effectLst>
            <a:outerShdw blurRad="40000" rotWithShape="0" dir="5400000" dist="23000">
              <a:srgbClr val="000000">
                <a:alpha val="34901"/>
              </a:srgbClr>
            </a:outerShdw>
          </a:effectLst>
        </p:spPr>
      </p:cxnSp>
      <p:sp>
        <p:nvSpPr>
          <p:cNvPr id="224" name="Google Shape;224;p22"/>
          <p:cNvSpPr txBox="1"/>
          <p:nvPr/>
        </p:nvSpPr>
        <p:spPr>
          <a:xfrm>
            <a:off x="7935961" y="400438"/>
            <a:ext cx="4087800" cy="677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900" u="none" strike="noStrike">
                <a:solidFill>
                  <a:srgbClr val="000000"/>
                </a:solidFill>
                <a:latin typeface="Times New Roman"/>
                <a:ea typeface="Times New Roman"/>
                <a:cs typeface="Times New Roman"/>
                <a:sym typeface="Times New Roman"/>
              </a:rPr>
              <a:t>NVIC</a:t>
            </a:r>
            <a:r>
              <a:rPr b="0" i="0" lang="en-US" sz="1900" u="none" strike="noStrike">
                <a:solidFill>
                  <a:srgbClr val="000000"/>
                </a:solidFill>
                <a:latin typeface="Times New Roman"/>
                <a:ea typeface="Times New Roman"/>
                <a:cs typeface="Times New Roman"/>
                <a:sym typeface="Times New Roman"/>
              </a:rPr>
              <a:t> là một phần tích hợp trong CPU giúp quản lý và xử lý ngắt (interrupts) </a:t>
            </a:r>
            <a:endParaRPr sz="19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8ed01a2287_3_29"/>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30" name="Google Shape;230;g38ed01a2287_3_29"/>
          <p:cNvGraphicFramePr/>
          <p:nvPr/>
        </p:nvGraphicFramePr>
        <p:xfrm>
          <a:off x="457200" y="1476069"/>
          <a:ext cx="3000000" cy="3000000"/>
        </p:xfrm>
        <a:graphic>
          <a:graphicData uri="http://schemas.openxmlformats.org/drawingml/2006/table">
            <a:tbl>
              <a:tblPr bandRow="1" firstRow="1">
                <a:noFill/>
                <a:tableStyleId>{0C180EFC-0066-4437-B9E6-BEE09DC32509}</a:tableStyleId>
              </a:tblPr>
              <a:tblGrid>
                <a:gridCol w="4439050"/>
                <a:gridCol w="6838550"/>
              </a:tblGrid>
              <a:tr h="370850">
                <a:tc>
                  <a:txBody>
                    <a:bodyPr/>
                    <a:lstStyle/>
                    <a:p>
                      <a:pPr indent="0" lvl="0" marL="0" marR="0" rtl="0" algn="ctr">
                        <a:spcBef>
                          <a:spcPts val="0"/>
                        </a:spcBef>
                        <a:spcAft>
                          <a:spcPts val="0"/>
                        </a:spcAft>
                        <a:buNone/>
                      </a:pPr>
                      <a:r>
                        <a:rPr b="1" i="0" lang="en-US" sz="2400" u="none" strike="noStrike">
                          <a:solidFill>
                            <a:schemeClr val="lt1"/>
                          </a:solidFill>
                          <a:latin typeface="Arial"/>
                          <a:ea typeface="Arial"/>
                          <a:cs typeface="Arial"/>
                          <a:sym typeface="Arial"/>
                        </a:rPr>
                        <a:t>Hàm</a:t>
                      </a:r>
                      <a:endParaRPr sz="2400">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400" u="none" strike="noStrike">
                          <a:solidFill>
                            <a:schemeClr val="lt1"/>
                          </a:solidFill>
                          <a:latin typeface="Arial"/>
                          <a:ea typeface="Arial"/>
                          <a:cs typeface="Arial"/>
                          <a:sym typeface="Arial"/>
                        </a:rPr>
                        <a:t>Các lệnh chính</a:t>
                      </a:r>
                      <a:endParaRPr sz="2400">
                        <a:solidFill>
                          <a:schemeClr val="lt1"/>
                        </a:solidFill>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__weak void HAL_IncTick(void)</a:t>
                      </a:r>
                      <a:endParaRPr sz="2400"/>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a:t>
                      </a:r>
                      <a:endParaRPr sz="2400"/>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    uwTick += uwTickFreq;</a:t>
                      </a:r>
                      <a:endParaRPr sz="2400"/>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a:t>
                      </a:r>
                      <a:endParaRPr sz="2400"/>
                    </a:p>
                  </a:txBody>
                  <a:tcPr marT="63500" marB="63500" marR="63500" marL="63500"/>
                </a:tc>
                <a:tc>
                  <a:txBody>
                    <a:bodyPr/>
                    <a:lstStyle/>
                    <a:p>
                      <a:pPr indent="0" lvl="0" marL="0" marR="0" rtl="0" algn="l">
                        <a:spcBef>
                          <a:spcPts val="0"/>
                        </a:spcBef>
                        <a:spcAft>
                          <a:spcPts val="0"/>
                        </a:spcAft>
                        <a:buNone/>
                      </a:pPr>
                      <a:r>
                        <a:rPr b="1" lang="en-US" sz="2400">
                          <a:latin typeface="Times New Roman"/>
                          <a:ea typeface="Times New Roman"/>
                          <a:cs typeface="Times New Roman"/>
                          <a:sym typeface="Times New Roman"/>
                        </a:rPr>
                        <a:t>Chức năng chính</a:t>
                      </a:r>
                      <a:endParaRPr sz="2400"/>
                    </a:p>
                    <a:p>
                      <a:pPr indent="0" lvl="0" marL="0" marR="0" rtl="0" algn="l">
                        <a:spcBef>
                          <a:spcPts val="0"/>
                        </a:spcBef>
                        <a:spcAft>
                          <a:spcPts val="0"/>
                        </a:spcAft>
                        <a:buNone/>
                      </a:pPr>
                      <a:r>
                        <a:rPr b="0" lang="en-US" sz="2400">
                          <a:latin typeface="Times New Roman"/>
                          <a:ea typeface="Times New Roman"/>
                          <a:cs typeface="Times New Roman"/>
                          <a:sym typeface="Times New Roman"/>
                        </a:rPr>
                        <a:t>Tăng biến toàn cục uwTick mỗi lần SysTick ngắt.</a:t>
                      </a:r>
                      <a:endParaRPr sz="2400"/>
                    </a:p>
                    <a:p>
                      <a:pPr indent="0" lvl="0" marL="0" marR="0" rtl="0" algn="l">
                        <a:spcBef>
                          <a:spcPts val="0"/>
                        </a:spcBef>
                        <a:spcAft>
                          <a:spcPts val="0"/>
                        </a:spcAft>
                        <a:buNone/>
                      </a:pPr>
                      <a:r>
                        <a:rPr b="0" lang="en-US" sz="2400">
                          <a:latin typeface="Times New Roman"/>
                          <a:ea typeface="Times New Roman"/>
                          <a:cs typeface="Times New Roman"/>
                          <a:sym typeface="Times New Roman"/>
                        </a:rPr>
                        <a:t>uwTickFreq xác định độ phân giải:</a:t>
                      </a:r>
                      <a:endParaRPr sz="2400"/>
                    </a:p>
                    <a:p>
                      <a:pPr indent="0" lvl="1" marL="457200" marR="0" rtl="0" algn="l">
                        <a:spcBef>
                          <a:spcPts val="0"/>
                        </a:spcBef>
                        <a:spcAft>
                          <a:spcPts val="0"/>
                        </a:spcAft>
                        <a:buNone/>
                      </a:pPr>
                      <a:r>
                        <a:rPr b="0" lang="en-US" sz="2400" u="none" cap="none" strike="noStrike">
                          <a:latin typeface="Times New Roman"/>
                          <a:ea typeface="Times New Roman"/>
                          <a:cs typeface="Times New Roman"/>
                          <a:sym typeface="Times New Roman"/>
                        </a:rPr>
                        <a:t>=1: tăng 1 ms mỗi tick (mặc định).</a:t>
                      </a:r>
                      <a:endParaRPr sz="2400"/>
                    </a:p>
                    <a:p>
                      <a:pPr indent="0" lvl="1" marL="457200" marR="0" rtl="0" algn="l">
                        <a:spcBef>
                          <a:spcPts val="0"/>
                        </a:spcBef>
                        <a:spcAft>
                          <a:spcPts val="0"/>
                        </a:spcAft>
                        <a:buNone/>
                      </a:pPr>
                      <a:r>
                        <a:rPr b="0" lang="en-US" sz="2400" u="none" cap="none" strike="noStrike">
                          <a:latin typeface="Times New Roman"/>
                          <a:ea typeface="Times New Roman"/>
                          <a:cs typeface="Times New Roman"/>
                          <a:sym typeface="Times New Roman"/>
                        </a:rPr>
                        <a:t>=10: tăng 10 ms mỗi tick.</a:t>
                      </a:r>
                      <a:endParaRPr sz="2400"/>
                    </a:p>
                    <a:p>
                      <a:pPr indent="0" lvl="0" marL="0" marR="0" rtl="0" algn="l">
                        <a:spcBef>
                          <a:spcPts val="0"/>
                        </a:spcBef>
                        <a:spcAft>
                          <a:spcPts val="0"/>
                        </a:spcAft>
                        <a:buNone/>
                      </a:pPr>
                      <a:r>
                        <a:rPr b="1" lang="en-US" sz="2400">
                          <a:latin typeface="Times New Roman"/>
                          <a:ea typeface="Times New Roman"/>
                          <a:cs typeface="Times New Roman"/>
                          <a:sym typeface="Times New Roman"/>
                        </a:rPr>
                        <a:t>Cơ chế gọi hàm</a:t>
                      </a:r>
                      <a:endParaRPr sz="2400"/>
                    </a:p>
                    <a:p>
                      <a:pPr indent="0" lvl="0" marL="0" marR="0" rtl="0" algn="l">
                        <a:spcBef>
                          <a:spcPts val="0"/>
                        </a:spcBef>
                        <a:spcAft>
                          <a:spcPts val="0"/>
                        </a:spcAft>
                        <a:buNone/>
                      </a:pPr>
                      <a:r>
                        <a:rPr b="0" lang="en-US" sz="2400">
                          <a:latin typeface="Times New Roman"/>
                          <a:ea typeface="Times New Roman"/>
                          <a:cs typeface="Times New Roman"/>
                          <a:sym typeface="Times New Roman"/>
                        </a:rPr>
                        <a:t>Thường được gọi trong SysTick Handler (HAL_SYSTICK_IRQHandler hoặc SysTick_Handler).</a:t>
                      </a:r>
                      <a:endParaRPr sz="2400"/>
                    </a:p>
                    <a:p>
                      <a:pPr indent="0" lvl="0" marL="0" marR="0" rtl="0" algn="l">
                        <a:spcBef>
                          <a:spcPts val="0"/>
                        </a:spcBef>
                        <a:spcAft>
                          <a:spcPts val="0"/>
                        </a:spcAft>
                        <a:buNone/>
                      </a:pPr>
                      <a:r>
                        <a:rPr b="0" lang="en-US" sz="2400">
                          <a:latin typeface="Times New Roman"/>
                          <a:ea typeface="Times New Roman"/>
                          <a:cs typeface="Times New Roman"/>
                          <a:sym typeface="Times New Roman"/>
                        </a:rPr>
                        <a:t>Cập nhật thời gian hệ thống mỗi khi có SysTick IRQ.</a:t>
                      </a:r>
                      <a:endParaRPr sz="2400"/>
                    </a:p>
                    <a:p>
                      <a:pPr indent="0" lvl="0" marL="0" marR="0" rtl="0" algn="l">
                        <a:spcBef>
                          <a:spcPts val="0"/>
                        </a:spcBef>
                        <a:spcAft>
                          <a:spcPts val="0"/>
                        </a:spcAft>
                        <a:buNone/>
                      </a:pPr>
                      <a:r>
                        <a:rPr b="1" lang="en-US" sz="2400">
                          <a:latin typeface="Times New Roman"/>
                          <a:ea typeface="Times New Roman"/>
                          <a:cs typeface="Times New Roman"/>
                          <a:sym typeface="Times New Roman"/>
                        </a:rPr>
                        <a:t>Ý nghĩa từ khóa __weak</a:t>
                      </a:r>
                      <a:endParaRPr sz="2400"/>
                    </a:p>
                    <a:p>
                      <a:pPr indent="0" lvl="0" marL="0" marR="0" rtl="0" algn="l">
                        <a:spcBef>
                          <a:spcPts val="0"/>
                        </a:spcBef>
                        <a:spcAft>
                          <a:spcPts val="0"/>
                        </a:spcAft>
                        <a:buNone/>
                      </a:pPr>
                      <a:r>
                        <a:rPr b="0" lang="en-US" sz="2400">
                          <a:latin typeface="Times New Roman"/>
                          <a:ea typeface="Times New Roman"/>
                          <a:cs typeface="Times New Roman"/>
                          <a:sym typeface="Times New Roman"/>
                        </a:rPr>
                        <a:t>Cho phép override hàm trong main.c.</a:t>
                      </a:r>
                      <a:endParaRPr sz="2400"/>
                    </a:p>
                  </a:txBody>
                  <a:tcPr marT="63500" marB="63500" marR="63500" marL="63500"/>
                </a:tc>
              </a:tr>
            </a:tbl>
          </a:graphicData>
        </a:graphic>
      </p:graphicFrame>
      <p:sp>
        <p:nvSpPr>
          <p:cNvPr id="231" name="Google Shape;231;g38ed01a2287_3_29"/>
          <p:cNvSpPr txBox="1"/>
          <p:nvPr/>
        </p:nvSpPr>
        <p:spPr>
          <a:xfrm>
            <a:off x="408952" y="1108850"/>
            <a:ext cx="55284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8ed01a2287_3_37"/>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37" name="Google Shape;237;g38ed01a2287_3_37"/>
          <p:cNvGraphicFramePr/>
          <p:nvPr/>
        </p:nvGraphicFramePr>
        <p:xfrm>
          <a:off x="457200" y="1476069"/>
          <a:ext cx="3000000" cy="3000000"/>
        </p:xfrm>
        <a:graphic>
          <a:graphicData uri="http://schemas.openxmlformats.org/drawingml/2006/table">
            <a:tbl>
              <a:tblPr bandRow="1" firstRow="1">
                <a:noFill/>
                <a:tableStyleId>{0C180EFC-0066-4437-B9E6-BEE09DC32509}</a:tableStyleId>
              </a:tblPr>
              <a:tblGrid>
                <a:gridCol w="4439050"/>
                <a:gridCol w="6838550"/>
              </a:tblGrid>
              <a:tr h="370850">
                <a:tc>
                  <a:txBody>
                    <a:bodyPr/>
                    <a:lstStyle/>
                    <a:p>
                      <a:pPr indent="0" lvl="0" marL="0" marR="0" rtl="0" algn="ctr">
                        <a:spcBef>
                          <a:spcPts val="0"/>
                        </a:spcBef>
                        <a:spcAft>
                          <a:spcPts val="0"/>
                        </a:spcAft>
                        <a:buNone/>
                      </a:pPr>
                      <a:r>
                        <a:rPr b="1" i="0" lang="en-US" sz="2400" u="none" strike="noStrike">
                          <a:solidFill>
                            <a:schemeClr val="lt1"/>
                          </a:solidFill>
                          <a:latin typeface="Arial"/>
                          <a:ea typeface="Arial"/>
                          <a:cs typeface="Arial"/>
                          <a:sym typeface="Arial"/>
                        </a:rPr>
                        <a:t>Hàm</a:t>
                      </a:r>
                      <a:endParaRPr sz="2400">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400" u="none" strike="noStrike">
                          <a:solidFill>
                            <a:schemeClr val="lt1"/>
                          </a:solidFill>
                          <a:latin typeface="Arial"/>
                          <a:ea typeface="Arial"/>
                          <a:cs typeface="Arial"/>
                          <a:sym typeface="Arial"/>
                        </a:rPr>
                        <a:t>Các lệnh chính</a:t>
                      </a:r>
                      <a:endParaRPr sz="2400">
                        <a:solidFill>
                          <a:schemeClr val="lt1"/>
                        </a:solidFill>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__weak uint32_t HAL_GetTick(void) {</a:t>
                      </a:r>
                      <a:endParaRPr sz="2400"/>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  return uwTick;</a:t>
                      </a:r>
                      <a:endParaRPr sz="2400"/>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a:t>
                      </a:r>
                      <a:endParaRPr sz="2400"/>
                    </a:p>
                    <a:p>
                      <a:pPr indent="0" lvl="0" marL="0" marR="0" rtl="0" algn="l">
                        <a:spcBef>
                          <a:spcPts val="0"/>
                        </a:spcBef>
                        <a:spcAft>
                          <a:spcPts val="0"/>
                        </a:spcAft>
                        <a:buNone/>
                      </a:pPr>
                      <a:r>
                        <a:t/>
                      </a:r>
                      <a:endParaRPr b="0" i="0" sz="2400" u="none" strike="noStrike">
                        <a:solidFill>
                          <a:srgbClr val="188038"/>
                        </a:solidFill>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Hàm trả về giá trị hiện tại của biến toàn cục </a:t>
                      </a:r>
                      <a:r>
                        <a:rPr b="1" lang="en-US" sz="2400">
                          <a:latin typeface="Times New Roman"/>
                          <a:ea typeface="Times New Roman"/>
                          <a:cs typeface="Times New Roman"/>
                          <a:sym typeface="Times New Roman"/>
                        </a:rPr>
                        <a:t>uwTick</a:t>
                      </a:r>
                      <a:r>
                        <a:rPr lang="en-US" sz="2400">
                          <a:latin typeface="Times New Roman"/>
                          <a:ea typeface="Times New Roman"/>
                          <a:cs typeface="Times New Roman"/>
                          <a:sym typeface="Times New Roman"/>
                        </a:rPr>
                        <a:t>.</a:t>
                      </a:r>
                      <a:endParaRPr sz="2400"/>
                    </a:p>
                    <a:p>
                      <a:pPr indent="0" lvl="0" marL="0" marR="0" rtl="0" algn="l">
                        <a:spcBef>
                          <a:spcPts val="0"/>
                        </a:spcBef>
                        <a:spcAft>
                          <a:spcPts val="0"/>
                        </a:spcAft>
                        <a:buNone/>
                      </a:pPr>
                      <a:r>
                        <a:t/>
                      </a:r>
                      <a:endParaRPr sz="2400">
                        <a:latin typeface="Times New Roman"/>
                        <a:ea typeface="Times New Roman"/>
                        <a:cs typeface="Times New Roman"/>
                        <a:sym typeface="Times New Roman"/>
                      </a:endParaRPr>
                    </a:p>
                    <a:p>
                      <a:pPr indent="0" lvl="0" marL="0" marR="0" rtl="0" algn="l">
                        <a:spcBef>
                          <a:spcPts val="0"/>
                        </a:spcBef>
                        <a:spcAft>
                          <a:spcPts val="0"/>
                        </a:spcAft>
                        <a:buNone/>
                      </a:pPr>
                      <a:r>
                        <a:rPr lang="en-US" sz="2400">
                          <a:latin typeface="Times New Roman"/>
                          <a:ea typeface="Times New Roman"/>
                          <a:cs typeface="Times New Roman"/>
                          <a:sym typeface="Times New Roman"/>
                        </a:rPr>
                        <a:t>Vì uwTick được tăng đều  trong hàm HAL_IncTick() (mặc định gọi trong SysTick Handler)</a:t>
                      </a:r>
                      <a:endParaRPr sz="2400">
                        <a:latin typeface="Times New Roman"/>
                        <a:ea typeface="Times New Roman"/>
                        <a:cs typeface="Times New Roman"/>
                        <a:sym typeface="Times New Roman"/>
                      </a:endParaRPr>
                    </a:p>
                    <a:p>
                      <a:pPr indent="0" lvl="0" marL="0" marR="0" rtl="0" algn="l">
                        <a:spcBef>
                          <a:spcPts val="0"/>
                        </a:spcBef>
                        <a:spcAft>
                          <a:spcPts val="0"/>
                        </a:spcAft>
                        <a:buNone/>
                      </a:pPr>
                      <a:r>
                        <a:t/>
                      </a:r>
                      <a:endParaRPr sz="2400">
                        <a:latin typeface="Times New Roman"/>
                        <a:ea typeface="Times New Roman"/>
                        <a:cs typeface="Times New Roman"/>
                        <a:sym typeface="Times New Roman"/>
                      </a:endParaRPr>
                    </a:p>
                    <a:p>
                      <a:pPr indent="0" lvl="0" marL="0" marR="0" rtl="0" algn="l">
                        <a:spcBef>
                          <a:spcPts val="0"/>
                        </a:spcBef>
                        <a:spcAft>
                          <a:spcPts val="0"/>
                        </a:spcAft>
                        <a:buNone/>
                      </a:pPr>
                      <a:r>
                        <a:rPr lang="en-US" sz="2400">
                          <a:latin typeface="Times New Roman"/>
                          <a:ea typeface="Times New Roman"/>
                          <a:cs typeface="Times New Roman"/>
                          <a:sym typeface="Times New Roman"/>
                        </a:rPr>
                        <a:t>Giá trị trả về của HAL_GetTick() chính là </a:t>
                      </a:r>
                      <a:r>
                        <a:rPr b="0" lang="en-US" sz="2400">
                          <a:latin typeface="Times New Roman"/>
                          <a:ea typeface="Times New Roman"/>
                          <a:cs typeface="Times New Roman"/>
                          <a:sym typeface="Times New Roman"/>
                        </a:rPr>
                        <a:t>thời gian hệ thống (system time) tính theo đơn vị millisecond</a:t>
                      </a:r>
                      <a:r>
                        <a:rPr lang="en-US" sz="2400">
                          <a:latin typeface="Times New Roman"/>
                          <a:ea typeface="Times New Roman"/>
                          <a:cs typeface="Times New Roman"/>
                          <a:sym typeface="Times New Roman"/>
                        </a:rPr>
                        <a:t>.</a:t>
                      </a:r>
                      <a:endParaRPr sz="2400"/>
                    </a:p>
                  </a:txBody>
                  <a:tcPr marT="63500" marB="63500" marR="63500" marL="63500"/>
                </a:tc>
              </a:tr>
            </a:tbl>
          </a:graphicData>
        </a:graphic>
      </p:graphicFrame>
      <p:sp>
        <p:nvSpPr>
          <p:cNvPr id="238" name="Google Shape;238;g38ed01a2287_3_37"/>
          <p:cNvSpPr txBox="1"/>
          <p:nvPr/>
        </p:nvSpPr>
        <p:spPr>
          <a:xfrm>
            <a:off x="408953" y="1108850"/>
            <a:ext cx="56871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2"/>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Tóm tắt nội dung</a:t>
            </a:r>
            <a:endParaRPr/>
          </a:p>
        </p:txBody>
      </p:sp>
      <p:sp>
        <p:nvSpPr>
          <p:cNvPr id="54" name="Google Shape;54;p2"/>
          <p:cNvSpPr txBox="1"/>
          <p:nvPr>
            <p:ph idx="1" type="body"/>
          </p:nvPr>
        </p:nvSpPr>
        <p:spPr>
          <a:xfrm>
            <a:off x="508000" y="1295400"/>
            <a:ext cx="4698900" cy="5181600"/>
          </a:xfrm>
          <a:prstGeom prst="rect">
            <a:avLst/>
          </a:prstGeom>
          <a:noFill/>
          <a:ln>
            <a:noFill/>
          </a:ln>
        </p:spPr>
        <p:txBody>
          <a:bodyPr anchorCtr="0" anchor="t" bIns="45700" lIns="91425" spcFirstLastPara="1" rIns="91425" wrap="square" tIns="45700">
            <a:noAutofit/>
          </a:bodyPr>
          <a:lstStyle/>
          <a:p>
            <a:pPr indent="0" lvl="0" marL="342900" rtl="0" algn="l">
              <a:spcBef>
                <a:spcPts val="0"/>
              </a:spcBef>
              <a:spcAft>
                <a:spcPts val="0"/>
              </a:spcAft>
              <a:buNone/>
            </a:pPr>
            <a:r>
              <a:t/>
            </a:r>
            <a:endParaRPr b="1" sz="2400">
              <a:latin typeface="Times New Roman"/>
              <a:ea typeface="Times New Roman"/>
              <a:cs typeface="Times New Roman"/>
              <a:sym typeface="Times New Roman"/>
            </a:endParaRPr>
          </a:p>
          <a:p>
            <a:pPr indent="-342900" lvl="0" marL="342900" rtl="0" algn="l">
              <a:spcBef>
                <a:spcPts val="0"/>
              </a:spcBef>
              <a:spcAft>
                <a:spcPts val="0"/>
              </a:spcAft>
              <a:buSzPts val="2400"/>
              <a:buChar char="▪"/>
            </a:pPr>
            <a:r>
              <a:rPr b="1" lang="en-US" sz="2400">
                <a:latin typeface="Times New Roman"/>
                <a:ea typeface="Times New Roman"/>
                <a:cs typeface="Times New Roman"/>
                <a:sym typeface="Times New Roman"/>
              </a:rPr>
              <a:t>SysTick Timer</a:t>
            </a:r>
            <a:r>
              <a:rPr lang="en-US" sz="2400">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Bộ đếm thời gian 24-bit trong ARM Cortex-M, tạo ngắt định kỳ</a:t>
            </a:r>
            <a:r>
              <a:rPr lang="en-US" sz="2400">
                <a:latin typeface="Times New Roman"/>
                <a:ea typeface="Times New Roman"/>
                <a:cs typeface="Times New Roman"/>
                <a:sym typeface="Times New Roman"/>
              </a:rPr>
              <a:t>.</a:t>
            </a:r>
            <a:endParaRPr/>
          </a:p>
          <a:p>
            <a:pPr indent="0" lvl="0" marL="342900" rtl="0" algn="l">
              <a:spcBef>
                <a:spcPts val="480"/>
              </a:spcBef>
              <a:spcAft>
                <a:spcPts val="0"/>
              </a:spcAft>
              <a:buNone/>
            </a:pPr>
            <a:r>
              <a:t/>
            </a:r>
            <a:endParaRPr b="1" sz="2400">
              <a:latin typeface="Times New Roman"/>
              <a:ea typeface="Times New Roman"/>
              <a:cs typeface="Times New Roman"/>
              <a:sym typeface="Times New Roman"/>
            </a:endParaRPr>
          </a:p>
          <a:p>
            <a:pPr indent="0" lvl="0" marL="342900" rtl="0" algn="l">
              <a:spcBef>
                <a:spcPts val="480"/>
              </a:spcBef>
              <a:spcAft>
                <a:spcPts val="0"/>
              </a:spcAft>
              <a:buNone/>
            </a:pPr>
            <a:r>
              <a:t/>
            </a:r>
            <a:endParaRPr b="1" sz="2400">
              <a:latin typeface="Times New Roman"/>
              <a:ea typeface="Times New Roman"/>
              <a:cs typeface="Times New Roman"/>
              <a:sym typeface="Times New Roman"/>
            </a:endParaRPr>
          </a:p>
          <a:p>
            <a:pPr indent="-342900" lvl="0" marL="342900" rtl="0" algn="l">
              <a:spcBef>
                <a:spcPts val="480"/>
              </a:spcBef>
              <a:spcAft>
                <a:spcPts val="0"/>
              </a:spcAft>
              <a:buSzPts val="2400"/>
              <a:buChar char="▪"/>
            </a:pPr>
            <a:r>
              <a:rPr b="1" lang="en-US" sz="2400">
                <a:latin typeface="Times New Roman"/>
                <a:ea typeface="Times New Roman"/>
                <a:cs typeface="Times New Roman"/>
                <a:sym typeface="Times New Roman"/>
              </a:rPr>
              <a:t>Chức năng</a:t>
            </a:r>
            <a:r>
              <a:rPr lang="en-US" sz="2400">
                <a:latin typeface="Times New Roman"/>
                <a:ea typeface="Times New Roman"/>
                <a:cs typeface="Times New Roman"/>
                <a:sym typeface="Times New Roman"/>
              </a:rPr>
              <a:t>:</a:t>
            </a:r>
            <a:endParaRPr/>
          </a:p>
          <a:p>
            <a:pPr indent="-285750" lvl="1" marL="742950" rtl="0" algn="l">
              <a:spcBef>
                <a:spcPts val="480"/>
              </a:spcBef>
              <a:spcAft>
                <a:spcPts val="0"/>
              </a:spcAft>
              <a:buSzPts val="2400"/>
              <a:buChar char="▪"/>
            </a:pPr>
            <a:r>
              <a:rPr lang="en-US">
                <a:latin typeface="Times New Roman"/>
                <a:ea typeface="Times New Roman"/>
                <a:cs typeface="Times New Roman"/>
                <a:sym typeface="Times New Roman"/>
              </a:rPr>
              <a:t>Tạo delay chính xác.</a:t>
            </a:r>
            <a:endParaRPr/>
          </a:p>
          <a:p>
            <a:pPr indent="-285750" lvl="1" marL="742950" rtl="0" algn="l">
              <a:spcBef>
                <a:spcPts val="480"/>
              </a:spcBef>
              <a:spcAft>
                <a:spcPts val="0"/>
              </a:spcAft>
              <a:buSzPts val="2400"/>
              <a:buChar char="▪"/>
            </a:pPr>
            <a:r>
              <a:rPr lang="en-US">
                <a:latin typeface="Times New Roman"/>
                <a:ea typeface="Times New Roman"/>
                <a:cs typeface="Times New Roman"/>
                <a:sym typeface="Times New Roman"/>
              </a:rPr>
              <a:t>Cung cấp ngắt cho RTOS.</a:t>
            </a:r>
            <a:endParaRPr/>
          </a:p>
          <a:p>
            <a:pPr indent="-285750" lvl="1" marL="742950" rtl="0" algn="l">
              <a:spcBef>
                <a:spcPts val="480"/>
              </a:spcBef>
              <a:spcAft>
                <a:spcPts val="0"/>
              </a:spcAft>
              <a:buSzPts val="2400"/>
              <a:buChar char="▪"/>
            </a:pPr>
            <a:r>
              <a:rPr lang="en-US">
                <a:latin typeface="Times New Roman"/>
                <a:ea typeface="Times New Roman"/>
                <a:cs typeface="Times New Roman"/>
                <a:sym typeface="Times New Roman"/>
              </a:rPr>
              <a:t>Thực hiện tác vụ định kỳ.</a:t>
            </a:r>
            <a:endParaRPr>
              <a:latin typeface="Times New Roman"/>
              <a:ea typeface="Times New Roman"/>
              <a:cs typeface="Times New Roman"/>
              <a:sym typeface="Times New Roman"/>
            </a:endParaRPr>
          </a:p>
          <a:p>
            <a:pPr indent="-133350" lvl="1" marL="742950" rtl="0" algn="l">
              <a:spcBef>
                <a:spcPts val="480"/>
              </a:spcBef>
              <a:spcAft>
                <a:spcPts val="0"/>
              </a:spcAft>
              <a:buSzPts val="2400"/>
              <a:buNone/>
            </a:pPr>
            <a:r>
              <a:t/>
            </a:r>
            <a:endParaRPr>
              <a:latin typeface="Times New Roman"/>
              <a:ea typeface="Times New Roman"/>
              <a:cs typeface="Times New Roman"/>
              <a:sym typeface="Times New Roman"/>
            </a:endParaRPr>
          </a:p>
          <a:p>
            <a:pPr indent="-190500" lvl="0" marL="342900" rtl="0" algn="l">
              <a:spcBef>
                <a:spcPts val="480"/>
              </a:spcBef>
              <a:spcAft>
                <a:spcPts val="0"/>
              </a:spcAft>
              <a:buSzPts val="2400"/>
              <a:buNone/>
            </a:pPr>
            <a:r>
              <a:t/>
            </a:r>
            <a:endParaRPr sz="2400">
              <a:latin typeface="Times New Roman"/>
              <a:ea typeface="Times New Roman"/>
              <a:cs typeface="Times New Roman"/>
              <a:sym typeface="Times New Roman"/>
            </a:endParaRPr>
          </a:p>
        </p:txBody>
      </p:sp>
      <p:pic>
        <p:nvPicPr>
          <p:cNvPr id="55" name="Google Shape;55;p2"/>
          <p:cNvPicPr preferRelativeResize="0"/>
          <p:nvPr/>
        </p:nvPicPr>
        <p:blipFill>
          <a:blip r:embed="rId3">
            <a:alphaModFix/>
          </a:blip>
          <a:stretch>
            <a:fillRect/>
          </a:stretch>
        </p:blipFill>
        <p:spPr>
          <a:xfrm>
            <a:off x="6817363" y="3648225"/>
            <a:ext cx="3529251" cy="2357074"/>
          </a:xfrm>
          <a:prstGeom prst="rect">
            <a:avLst/>
          </a:prstGeom>
          <a:noFill/>
          <a:ln>
            <a:noFill/>
          </a:ln>
        </p:spPr>
      </p:pic>
      <p:pic>
        <p:nvPicPr>
          <p:cNvPr id="56" name="Google Shape;56;p2"/>
          <p:cNvPicPr preferRelativeResize="0"/>
          <p:nvPr/>
        </p:nvPicPr>
        <p:blipFill>
          <a:blip r:embed="rId4">
            <a:alphaModFix/>
          </a:blip>
          <a:stretch>
            <a:fillRect/>
          </a:stretch>
        </p:blipFill>
        <p:spPr>
          <a:xfrm>
            <a:off x="5021574" y="1589374"/>
            <a:ext cx="6493474" cy="1913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8ed01a2287_3_53"/>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44" name="Google Shape;244;g38ed01a2287_3_53"/>
          <p:cNvGraphicFramePr/>
          <p:nvPr/>
        </p:nvGraphicFramePr>
        <p:xfrm>
          <a:off x="381000" y="1637587"/>
          <a:ext cx="3000000" cy="3000000"/>
        </p:xfrm>
        <a:graphic>
          <a:graphicData uri="http://schemas.openxmlformats.org/drawingml/2006/table">
            <a:tbl>
              <a:tblPr bandRow="1" firstRow="1">
                <a:noFill/>
                <a:tableStyleId>{0C180EFC-0066-4437-B9E6-BEE09DC32509}</a:tableStyleId>
              </a:tblPr>
              <a:tblGrid>
                <a:gridCol w="5715000"/>
                <a:gridCol w="5638800"/>
              </a:tblGrid>
              <a:tr h="370850">
                <a:tc>
                  <a:txBody>
                    <a:bodyPr/>
                    <a:lstStyle/>
                    <a:p>
                      <a:pPr indent="0" lvl="0" marL="0" marR="0" rtl="0" algn="ctr">
                        <a:spcBef>
                          <a:spcPts val="0"/>
                        </a:spcBef>
                        <a:spcAft>
                          <a:spcPts val="0"/>
                        </a:spcAft>
                        <a:buNone/>
                      </a:pPr>
                      <a:r>
                        <a:rPr b="1" i="0" lang="en-US" sz="2400" u="none" strike="noStrike">
                          <a:solidFill>
                            <a:schemeClr val="lt1"/>
                          </a:solidFill>
                          <a:latin typeface="Arial"/>
                          <a:ea typeface="Arial"/>
                          <a:cs typeface="Arial"/>
                          <a:sym typeface="Arial"/>
                        </a:rPr>
                        <a:t>Hàm</a:t>
                      </a:r>
                      <a:endParaRPr sz="2400">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400" u="none" strike="noStrike">
                          <a:solidFill>
                            <a:schemeClr val="lt1"/>
                          </a:solidFill>
                          <a:latin typeface="Arial"/>
                          <a:ea typeface="Arial"/>
                          <a:cs typeface="Arial"/>
                          <a:sym typeface="Arial"/>
                        </a:rPr>
                        <a:t>Các lệnh chính</a:t>
                      </a:r>
                      <a:endParaRPr sz="2400">
                        <a:solidFill>
                          <a:schemeClr val="lt1"/>
                        </a:solidFill>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__weak void HAL_Delay(uint32_t Delay)</a:t>
                      </a:r>
                      <a:endParaRPr sz="2600"/>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uint32_t tickstart = HAL_GetTick();</a:t>
                      </a:r>
                      <a:endParaRPr sz="2600"/>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uint32_t wait = Delay;</a:t>
                      </a:r>
                      <a:endParaRPr sz="2600"/>
                    </a:p>
                    <a:p>
                      <a:pPr indent="0" lvl="0" marL="0" marR="0" rtl="0" algn="l">
                        <a:spcBef>
                          <a:spcPts val="0"/>
                        </a:spcBef>
                        <a:spcAft>
                          <a:spcPts val="0"/>
                        </a:spcAft>
                        <a:buNone/>
                      </a:pPr>
                      <a:r>
                        <a:t/>
                      </a:r>
                      <a:endParaRPr b="0" i="0" sz="2400" u="none" strike="noStrike">
                        <a:solidFill>
                          <a:srgbClr val="188038"/>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if (wait &lt; HAL_MAX_DELAY)</a:t>
                      </a:r>
                      <a:endParaRPr sz="2600"/>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a:t>
                      </a:r>
                      <a:endParaRPr sz="2600"/>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  wait += (uint32_t)(uwTickFreq);</a:t>
                      </a:r>
                      <a:endParaRPr sz="2600"/>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a:t>
                      </a:r>
                      <a:endParaRPr sz="2600"/>
                    </a:p>
                    <a:p>
                      <a:pPr indent="0" lvl="0" marL="0" marR="0" rtl="0" algn="l">
                        <a:spcBef>
                          <a:spcPts val="0"/>
                        </a:spcBef>
                        <a:spcAft>
                          <a:spcPts val="0"/>
                        </a:spcAft>
                        <a:buNone/>
                      </a:pPr>
                      <a:r>
                        <a:t/>
                      </a:r>
                      <a:endParaRPr b="0" i="0" sz="2400" u="none" strike="noStrike">
                        <a:solidFill>
                          <a:srgbClr val="188038"/>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while ((HAL_GetTick() - tickstart) &lt; wait)</a:t>
                      </a:r>
                      <a:endParaRPr sz="2600"/>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a:t>
                      </a:r>
                      <a:endParaRPr sz="2600"/>
                    </a:p>
                  </a:txBody>
                  <a:tcPr marT="63500" marB="63500" marR="63500" marL="6350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HAL_Delay() cung cấp một phương pháp đơn giản để chờ theo mili-giây, dựa trên uwTick. </a:t>
                      </a:r>
                      <a:endParaRPr sz="2400">
                        <a:latin typeface="Times New Roman"/>
                        <a:ea typeface="Times New Roman"/>
                        <a:cs typeface="Times New Roman"/>
                        <a:sym typeface="Times New Roman"/>
                      </a:endParaRPr>
                    </a:p>
                    <a:p>
                      <a:pPr indent="0" lvl="0" marL="0" marR="0" rtl="0" algn="l">
                        <a:spcBef>
                          <a:spcPts val="0"/>
                        </a:spcBef>
                        <a:spcAft>
                          <a:spcPts val="0"/>
                        </a:spcAft>
                        <a:buNone/>
                      </a:pPr>
                      <a:r>
                        <a:t/>
                      </a:r>
                      <a:endParaRPr sz="2400">
                        <a:latin typeface="Times New Roman"/>
                        <a:ea typeface="Times New Roman"/>
                        <a:cs typeface="Times New Roman"/>
                        <a:sym typeface="Times New Roman"/>
                      </a:endParaRPr>
                    </a:p>
                    <a:p>
                      <a:pPr indent="0" lvl="0" marL="0" marR="0" rtl="0" algn="l">
                        <a:spcBef>
                          <a:spcPts val="0"/>
                        </a:spcBef>
                        <a:spcAft>
                          <a:spcPts val="0"/>
                        </a:spcAft>
                        <a:buNone/>
                      </a:pPr>
                      <a:r>
                        <a:rPr lang="en-US" sz="2400">
                          <a:latin typeface="Times New Roman"/>
                          <a:ea typeface="Times New Roman"/>
                          <a:cs typeface="Times New Roman"/>
                          <a:sym typeface="Times New Roman"/>
                        </a:rPr>
                        <a:t>Khi gọi hàm, chương trình sẽ dừng lại trong vòng while cho đến khi số mili-giây trôi qua đạt yêu cầu.</a:t>
                      </a:r>
                      <a:endParaRPr sz="2400">
                        <a:latin typeface="Times New Roman"/>
                        <a:ea typeface="Times New Roman"/>
                        <a:cs typeface="Times New Roman"/>
                        <a:sym typeface="Times New Roman"/>
                      </a:endParaRPr>
                    </a:p>
                    <a:p>
                      <a:pPr indent="0" lvl="0" marL="0" marR="0" rtl="0" algn="l">
                        <a:spcBef>
                          <a:spcPts val="0"/>
                        </a:spcBef>
                        <a:spcAft>
                          <a:spcPts val="0"/>
                        </a:spcAft>
                        <a:buNone/>
                      </a:pPr>
                      <a:r>
                        <a:t/>
                      </a:r>
                      <a:endParaRPr b="0"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600"/>
                    </a:p>
                  </a:txBody>
                  <a:tcPr marT="63500" marB="63500" marR="63500" marL="63500"/>
                </a:tc>
              </a:tr>
            </a:tbl>
          </a:graphicData>
        </a:graphic>
      </p:graphicFrame>
      <p:sp>
        <p:nvSpPr>
          <p:cNvPr id="245" name="Google Shape;245;g38ed01a2287_3_53"/>
          <p:cNvSpPr txBox="1"/>
          <p:nvPr/>
        </p:nvSpPr>
        <p:spPr>
          <a:xfrm>
            <a:off x="457200" y="1144500"/>
            <a:ext cx="61533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3"/>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51" name="Google Shape;251;p23"/>
          <p:cNvGraphicFramePr/>
          <p:nvPr/>
        </p:nvGraphicFramePr>
        <p:xfrm>
          <a:off x="381000" y="1637587"/>
          <a:ext cx="3000000" cy="3000000"/>
        </p:xfrm>
        <a:graphic>
          <a:graphicData uri="http://schemas.openxmlformats.org/drawingml/2006/table">
            <a:tbl>
              <a:tblPr bandRow="1" firstRow="1">
                <a:noFill/>
                <a:tableStyleId>{0C180EFC-0066-4437-B9E6-BEE09DC32509}</a:tableStyleId>
              </a:tblPr>
              <a:tblGrid>
                <a:gridCol w="4469050"/>
                <a:gridCol w="6884750"/>
              </a:tblGrid>
              <a:tr h="370850">
                <a:tc>
                  <a:txBody>
                    <a:bodyPr/>
                    <a:lstStyle/>
                    <a:p>
                      <a:pPr indent="0" lvl="0" marL="0" marR="0" rtl="0" algn="ctr">
                        <a:spcBef>
                          <a:spcPts val="0"/>
                        </a:spcBef>
                        <a:spcAft>
                          <a:spcPts val="0"/>
                        </a:spcAft>
                        <a:buNone/>
                      </a:pPr>
                      <a:r>
                        <a:rPr b="1" i="0" lang="en-US" sz="2000" u="none" strike="noStrike">
                          <a:solidFill>
                            <a:schemeClr val="lt1"/>
                          </a:solidFill>
                          <a:latin typeface="Arial"/>
                          <a:ea typeface="Arial"/>
                          <a:cs typeface="Arial"/>
                          <a:sym typeface="Arial"/>
                        </a:rPr>
                        <a:t>Hàm</a:t>
                      </a:r>
                      <a:endParaRPr sz="2000">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000" u="none" strike="noStrike">
                          <a:solidFill>
                            <a:schemeClr val="lt1"/>
                          </a:solidFill>
                          <a:latin typeface="Arial"/>
                          <a:ea typeface="Arial"/>
                          <a:cs typeface="Arial"/>
                          <a:sym typeface="Arial"/>
                        </a:rPr>
                        <a:t>Các lệnh chính</a:t>
                      </a:r>
                      <a:endParaRPr sz="2000">
                        <a:solidFill>
                          <a:schemeClr val="lt1"/>
                        </a:solidFill>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__weak void HAL_SuspendTick(void)</a:t>
                      </a:r>
                      <a:endParaRPr sz="2400"/>
                    </a:p>
                    <a:p>
                      <a:pPr indent="0" lvl="0" marL="0" marR="0" rtl="0" algn="l">
                        <a:spcBef>
                          <a:spcPts val="0"/>
                        </a:spcBef>
                        <a:spcAft>
                          <a:spcPts val="0"/>
                        </a:spcAft>
                        <a:buNone/>
                      </a:pPr>
                      <a:r>
                        <a:t/>
                      </a:r>
                      <a:endParaRPr b="0" i="0" sz="2400" u="none" strike="noStrike">
                        <a:solidFill>
                          <a:srgbClr val="188038"/>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0" i="0" sz="2400" u="none" strike="noStrike">
                        <a:solidFill>
                          <a:srgbClr val="188038"/>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CLEAR_BIT(SysTick-&gt;CTRL, SysTick_CTRL_TICKINT_Msk);</a:t>
                      </a:r>
                      <a:endParaRPr sz="2400"/>
                    </a:p>
                    <a:p>
                      <a:pPr indent="0" lvl="0" marL="0" marR="0" rtl="0" algn="l">
                        <a:spcBef>
                          <a:spcPts val="0"/>
                        </a:spcBef>
                        <a:spcAft>
                          <a:spcPts val="0"/>
                        </a:spcAft>
                        <a:buNone/>
                      </a:pPr>
                      <a:r>
                        <a:t/>
                      </a:r>
                      <a:endParaRPr b="0" i="0" sz="2000" u="none" strike="noStrike">
                        <a:solidFill>
                          <a:srgbClr val="188038"/>
                        </a:solidFill>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SysTick-&gt;CTRL là registry điều khiển SysTick (CMSIS define). </a:t>
                      </a:r>
                      <a:endParaRPr sz="2400">
                        <a:latin typeface="Times New Roman"/>
                        <a:ea typeface="Times New Roman"/>
                        <a:cs typeface="Times New Roman"/>
                        <a:sym typeface="Times New Roman"/>
                      </a:endParaRPr>
                    </a:p>
                    <a:p>
                      <a:pPr indent="0" lvl="0" marL="0" marR="0" rtl="0" algn="l">
                        <a:spcBef>
                          <a:spcPts val="0"/>
                        </a:spcBef>
                        <a:spcAft>
                          <a:spcPts val="0"/>
                        </a:spcAft>
                        <a:buNone/>
                      </a:pPr>
                      <a:r>
                        <a:rPr lang="en-US" sz="2400">
                          <a:latin typeface="Times New Roman"/>
                          <a:ea typeface="Times New Roman"/>
                          <a:cs typeface="Times New Roman"/>
                          <a:sym typeface="Times New Roman"/>
                        </a:rPr>
                        <a:t>SysTick_CTRL_TICKINT_Msk là mask bit TICKINT (bit bật/tắt interrupt).</a:t>
                      </a:r>
                      <a:endParaRPr sz="2400"/>
                    </a:p>
                    <a:p>
                      <a:pPr indent="0" lvl="0" marL="0" marR="0" rtl="0" algn="l">
                        <a:spcBef>
                          <a:spcPts val="0"/>
                        </a:spcBef>
                        <a:spcAft>
                          <a:spcPts val="0"/>
                        </a:spcAft>
                        <a:buNone/>
                      </a:pPr>
                      <a:r>
                        <a:t/>
                      </a:r>
                      <a:endParaRPr sz="2400">
                        <a:latin typeface="Times New Roman"/>
                        <a:ea typeface="Times New Roman"/>
                        <a:cs typeface="Times New Roman"/>
                        <a:sym typeface="Times New Roman"/>
                      </a:endParaRPr>
                    </a:p>
                    <a:p>
                      <a:pPr indent="0" lvl="0" marL="0" marR="0" rtl="0" algn="l">
                        <a:spcBef>
                          <a:spcPts val="0"/>
                        </a:spcBef>
                        <a:spcAft>
                          <a:spcPts val="0"/>
                        </a:spcAft>
                        <a:buNone/>
                      </a:pPr>
                      <a:r>
                        <a:rPr b="1" lang="en-US" sz="2400">
                          <a:latin typeface="Times New Roman"/>
                          <a:ea typeface="Times New Roman"/>
                          <a:cs typeface="Times New Roman"/>
                          <a:sym typeface="Times New Roman"/>
                        </a:rPr>
                        <a:t>HAL_SuspendTick()</a:t>
                      </a:r>
                      <a:r>
                        <a:rPr lang="en-US" sz="2400">
                          <a:latin typeface="Times New Roman"/>
                          <a:ea typeface="Times New Roman"/>
                          <a:cs typeface="Times New Roman"/>
                          <a:sym typeface="Times New Roman"/>
                        </a:rPr>
                        <a:t> tắt bit ngắt → SysTick counter có thể vẫn chạy nhưng không sinh ngắt, do đó HAL_IncTick() không được gọi và uwTick không tăng → HAL_Delay() treo nếu được gọi.</a:t>
                      </a:r>
                      <a:endParaRPr sz="2400">
                        <a:latin typeface="Times New Roman"/>
                        <a:ea typeface="Times New Roman"/>
                        <a:cs typeface="Times New Roman"/>
                        <a:sym typeface="Times New Roman"/>
                      </a:endParaRPr>
                    </a:p>
                  </a:txBody>
                  <a:tcPr marT="63500" marB="63500" marR="63500" marL="63500"/>
                </a:tc>
              </a:tr>
            </a:tbl>
          </a:graphicData>
        </a:graphic>
      </p:graphicFrame>
      <p:sp>
        <p:nvSpPr>
          <p:cNvPr id="252" name="Google Shape;252;p23"/>
          <p:cNvSpPr txBox="1"/>
          <p:nvPr/>
        </p:nvSpPr>
        <p:spPr>
          <a:xfrm>
            <a:off x="457200" y="1144500"/>
            <a:ext cx="57462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8ed01a2287_3_65"/>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58" name="Google Shape;258;g38ed01a2287_3_65"/>
          <p:cNvGraphicFramePr/>
          <p:nvPr/>
        </p:nvGraphicFramePr>
        <p:xfrm>
          <a:off x="381000" y="1637587"/>
          <a:ext cx="3000000" cy="3000000"/>
        </p:xfrm>
        <a:graphic>
          <a:graphicData uri="http://schemas.openxmlformats.org/drawingml/2006/table">
            <a:tbl>
              <a:tblPr bandRow="1" firstRow="1">
                <a:noFill/>
                <a:tableStyleId>{0C180EFC-0066-4437-B9E6-BEE09DC32509}</a:tableStyleId>
              </a:tblPr>
              <a:tblGrid>
                <a:gridCol w="4469050"/>
                <a:gridCol w="6884750"/>
              </a:tblGrid>
              <a:tr h="370850">
                <a:tc>
                  <a:txBody>
                    <a:bodyPr/>
                    <a:lstStyle/>
                    <a:p>
                      <a:pPr indent="0" lvl="0" marL="0" marR="0" rtl="0" algn="ctr">
                        <a:spcBef>
                          <a:spcPts val="0"/>
                        </a:spcBef>
                        <a:spcAft>
                          <a:spcPts val="0"/>
                        </a:spcAft>
                        <a:buNone/>
                      </a:pPr>
                      <a:r>
                        <a:rPr b="1" i="0" lang="en-US" sz="2400" u="none" strike="noStrike">
                          <a:solidFill>
                            <a:schemeClr val="lt1"/>
                          </a:solidFill>
                          <a:latin typeface="Arial"/>
                          <a:ea typeface="Arial"/>
                          <a:cs typeface="Arial"/>
                          <a:sym typeface="Arial"/>
                        </a:rPr>
                        <a:t>Hàm</a:t>
                      </a:r>
                      <a:endParaRPr sz="2400">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400" u="none" strike="noStrike">
                          <a:solidFill>
                            <a:schemeClr val="lt1"/>
                          </a:solidFill>
                          <a:latin typeface="Arial"/>
                          <a:ea typeface="Arial"/>
                          <a:cs typeface="Arial"/>
                          <a:sym typeface="Arial"/>
                        </a:rPr>
                        <a:t>Các lệnh chính</a:t>
                      </a:r>
                      <a:endParaRPr sz="2400">
                        <a:solidFill>
                          <a:schemeClr val="lt1"/>
                        </a:solidFill>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__weak void HAL_ResumeTick(void)</a:t>
                      </a:r>
                      <a:endParaRPr sz="2400"/>
                    </a:p>
                    <a:p>
                      <a:pPr indent="0" lvl="0" marL="0" marR="0" rtl="0" algn="l">
                        <a:spcBef>
                          <a:spcPts val="0"/>
                        </a:spcBef>
                        <a:spcAft>
                          <a:spcPts val="0"/>
                        </a:spcAft>
                        <a:buNone/>
                      </a:pPr>
                      <a:r>
                        <a:t/>
                      </a:r>
                      <a:endParaRPr b="0" i="0" sz="2400" u="none" strike="noStrike">
                        <a:solidFill>
                          <a:srgbClr val="188038"/>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SET_BIT(SysTick-&gt;CTRL, SysTick_CTRL_TICKINT_Msk);</a:t>
                      </a:r>
                      <a:endParaRPr sz="2400"/>
                    </a:p>
                  </a:txBody>
                  <a:tcPr marT="63500" marB="63500" marR="63500" marL="63500"/>
                </a:tc>
                <a:tc>
                  <a:txBody>
                    <a:bodyPr/>
                    <a:lstStyle/>
                    <a:p>
                      <a:pPr indent="0" lvl="0" marL="0" marR="0" rtl="0" algn="l">
                        <a:spcBef>
                          <a:spcPts val="0"/>
                        </a:spcBef>
                        <a:spcAft>
                          <a:spcPts val="0"/>
                        </a:spcAft>
                        <a:buNone/>
                      </a:pPr>
                      <a:r>
                        <a:rPr b="0" lang="en-US" sz="2400">
                          <a:latin typeface="Times New Roman"/>
                          <a:ea typeface="Times New Roman"/>
                          <a:cs typeface="Times New Roman"/>
                          <a:sym typeface="Times New Roman"/>
                        </a:rPr>
                        <a:t>HAL_ResumeTick() bật lại interrupt.</a:t>
                      </a:r>
                      <a:endParaRPr sz="2400"/>
                    </a:p>
                    <a:p>
                      <a:pPr indent="0" lvl="0" marL="0" marR="0" rtl="0" algn="l">
                        <a:spcBef>
                          <a:spcPts val="0"/>
                        </a:spcBef>
                        <a:spcAft>
                          <a:spcPts val="0"/>
                        </a:spcAft>
                        <a:buNone/>
                      </a:pPr>
                      <a:r>
                        <a:t/>
                      </a:r>
                      <a:endParaRPr sz="2400">
                        <a:latin typeface="Times New Roman"/>
                        <a:ea typeface="Times New Roman"/>
                        <a:cs typeface="Times New Roman"/>
                        <a:sym typeface="Times New Roman"/>
                      </a:endParaRPr>
                    </a:p>
                    <a:p>
                      <a:pPr indent="0" lvl="0" marL="0" marR="0" rtl="0" algn="l">
                        <a:spcBef>
                          <a:spcPts val="0"/>
                        </a:spcBef>
                        <a:spcAft>
                          <a:spcPts val="0"/>
                        </a:spcAft>
                        <a:buNone/>
                      </a:pPr>
                      <a:r>
                        <a:rPr b="0" lang="en-US" sz="2400">
                          <a:latin typeface="Times New Roman"/>
                          <a:ea typeface="Times New Roman"/>
                          <a:cs typeface="Times New Roman"/>
                          <a:sym typeface="Times New Roman"/>
                        </a:rPr>
                        <a:t>Lưu ý: Tạm dừng cả counter (không chỉ interrupt) thì cần thao tác thêm với SysTick-&gt;CTRL (ENABLE bit), nhưng HAL chỉ bật/tắt TICKINT.</a:t>
                      </a:r>
                      <a:endParaRPr sz="2400"/>
                    </a:p>
                    <a:p>
                      <a:pPr indent="0" lvl="0" marL="0" marR="0" rtl="0" algn="l">
                        <a:spcBef>
                          <a:spcPts val="0"/>
                        </a:spcBef>
                        <a:spcAft>
                          <a:spcPts val="0"/>
                        </a:spcAft>
                        <a:buNone/>
                      </a:pPr>
                      <a:r>
                        <a:t/>
                      </a:r>
                      <a:endParaRPr b="0" sz="2400">
                        <a:latin typeface="Times New Roman"/>
                        <a:ea typeface="Times New Roman"/>
                        <a:cs typeface="Times New Roman"/>
                        <a:sym typeface="Times New Roman"/>
                      </a:endParaRPr>
                    </a:p>
                  </a:txBody>
                  <a:tcPr marT="63500" marB="63500" marR="63500" marL="63500"/>
                </a:tc>
              </a:tr>
            </a:tbl>
          </a:graphicData>
        </a:graphic>
      </p:graphicFrame>
      <p:sp>
        <p:nvSpPr>
          <p:cNvPr id="259" name="Google Shape;259;g38ed01a2287_3_65"/>
          <p:cNvSpPr txBox="1"/>
          <p:nvPr/>
        </p:nvSpPr>
        <p:spPr>
          <a:xfrm>
            <a:off x="457200" y="1144500"/>
            <a:ext cx="5526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4"/>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65" name="Google Shape;265;p24"/>
          <p:cNvGraphicFramePr/>
          <p:nvPr/>
        </p:nvGraphicFramePr>
        <p:xfrm>
          <a:off x="381000" y="1637587"/>
          <a:ext cx="3000000" cy="3000000"/>
        </p:xfrm>
        <a:graphic>
          <a:graphicData uri="http://schemas.openxmlformats.org/drawingml/2006/table">
            <a:tbl>
              <a:tblPr bandRow="1" firstRow="1">
                <a:noFill/>
                <a:tableStyleId>{0C180EFC-0066-4437-B9E6-BEE09DC32509}</a:tableStyleId>
              </a:tblPr>
              <a:tblGrid>
                <a:gridCol w="3820350"/>
                <a:gridCol w="7533450"/>
              </a:tblGrid>
              <a:tr h="370850">
                <a:tc>
                  <a:txBody>
                    <a:bodyPr/>
                    <a:lstStyle/>
                    <a:p>
                      <a:pPr indent="0" lvl="0" marL="0" marR="0" rtl="0" algn="ctr">
                        <a:spcBef>
                          <a:spcPts val="0"/>
                        </a:spcBef>
                        <a:spcAft>
                          <a:spcPts val="0"/>
                        </a:spcAft>
                        <a:buNone/>
                      </a:pPr>
                      <a:r>
                        <a:rPr b="1" i="0" lang="en-US" sz="2200" u="none" strike="noStrike">
                          <a:solidFill>
                            <a:schemeClr val="lt1"/>
                          </a:solidFill>
                          <a:latin typeface="Arial"/>
                          <a:ea typeface="Arial"/>
                          <a:cs typeface="Arial"/>
                          <a:sym typeface="Arial"/>
                        </a:rPr>
                        <a:t>Hàm</a:t>
                      </a:r>
                      <a:endParaRPr sz="2200">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200" u="none" strike="noStrike">
                          <a:solidFill>
                            <a:schemeClr val="lt1"/>
                          </a:solidFill>
                          <a:latin typeface="Arial"/>
                          <a:ea typeface="Arial"/>
                          <a:cs typeface="Arial"/>
                          <a:sym typeface="Arial"/>
                        </a:rPr>
                        <a:t>Các lệnh chính</a:t>
                      </a:r>
                      <a:endParaRPr sz="2200">
                        <a:solidFill>
                          <a:schemeClr val="lt1"/>
                        </a:solidFill>
                      </a:endParaRPr>
                    </a:p>
                  </a:txBody>
                  <a:tcPr marT="63500" marB="63500" marR="63500" marL="63500"/>
                </a:tc>
              </a:tr>
              <a:tr h="370850">
                <a:tc>
                  <a:txBody>
                    <a:bodyPr/>
                    <a:lstStyle/>
                    <a:p>
                      <a:pPr indent="0" lvl="0" marL="0" marR="0" rtl="0" algn="l">
                        <a:lnSpc>
                          <a:spcPct val="100000"/>
                        </a:lnSpc>
                        <a:spcBef>
                          <a:spcPts val="0"/>
                        </a:spcBef>
                        <a:spcAft>
                          <a:spcPts val="0"/>
                        </a:spcAft>
                        <a:buClr>
                          <a:srgbClr val="188038"/>
                        </a:buClr>
                        <a:buSzPts val="1400"/>
                        <a:buFont typeface="Times New Roman"/>
                        <a:buNone/>
                      </a:pPr>
                      <a:r>
                        <a:rPr b="0" i="0" lang="en-US" sz="2400" u="none" strike="noStrike">
                          <a:solidFill>
                            <a:srgbClr val="188038"/>
                          </a:solidFill>
                          <a:latin typeface="Times New Roman"/>
                          <a:ea typeface="Times New Roman"/>
                          <a:cs typeface="Times New Roman"/>
                          <a:sym typeface="Times New Roman"/>
                        </a:rPr>
                        <a:t>HAL_StatusTypeDef HAL_SetTickFreq(HAL_TickFreqTypeDef Freq)</a:t>
                      </a:r>
                      <a:endParaRPr sz="2400">
                        <a:latin typeface="Times New Roman"/>
                        <a:ea typeface="Times New Roman"/>
                        <a:cs typeface="Times New Roman"/>
                        <a:sym typeface="Times New Roman"/>
                      </a:endParaRPr>
                    </a:p>
                    <a:p>
                      <a:pPr indent="0" lvl="0" marL="0" marR="0" rtl="0" algn="l">
                        <a:spcBef>
                          <a:spcPts val="0"/>
                        </a:spcBef>
                        <a:spcAft>
                          <a:spcPts val="0"/>
                        </a:spcAft>
                        <a:buNone/>
                      </a:pPr>
                      <a:r>
                        <a:t/>
                      </a:r>
                      <a:endParaRPr b="0" i="0" sz="2400" u="none" strike="noStrike">
                        <a:solidFill>
                          <a:srgbClr val="188038"/>
                        </a:solidFill>
                        <a:latin typeface="Times New Roman"/>
                        <a:ea typeface="Times New Roman"/>
                        <a:cs typeface="Times New Roman"/>
                        <a:sym typeface="Times New Roman"/>
                      </a:endParaRPr>
                    </a:p>
                  </a:txBody>
                  <a:tcPr marT="63500" marB="63500" marR="63500" marL="63500"/>
                </a:tc>
                <a:tc>
                  <a:txBody>
                    <a:bodyPr/>
                    <a:lstStyle/>
                    <a:p>
                      <a:pPr indent="-152400" lvl="0" marL="228600" marR="0" rtl="0" algn="l">
                        <a:spcBef>
                          <a:spcPts val="0"/>
                        </a:spcBef>
                        <a:spcAft>
                          <a:spcPts val="0"/>
                        </a:spcAft>
                        <a:buClr>
                          <a:schemeClr val="dk1"/>
                        </a:buClr>
                        <a:buSzPts val="2400"/>
                        <a:buFont typeface="Times New Roman"/>
                        <a:buAutoNum type="arabicPeriod"/>
                      </a:pPr>
                      <a:r>
                        <a:rPr b="1" lang="en-US" sz="2400">
                          <a:latin typeface="Times New Roman"/>
                          <a:ea typeface="Times New Roman"/>
                          <a:cs typeface="Times New Roman"/>
                          <a:sym typeface="Times New Roman"/>
                        </a:rPr>
                        <a:t>Kiểm tra tham số</a:t>
                      </a:r>
                      <a:endParaRPr sz="2400"/>
                    </a:p>
                    <a:p>
                      <a:pPr indent="0" lvl="0" marL="0" marR="0" rtl="0" algn="ctr">
                        <a:spcBef>
                          <a:spcPts val="0"/>
                        </a:spcBef>
                        <a:spcAft>
                          <a:spcPts val="0"/>
                        </a:spcAft>
                        <a:buClr>
                          <a:schemeClr val="dk1"/>
                        </a:buClr>
                        <a:buSzPts val="1400"/>
                        <a:buFont typeface="Times New Roman"/>
                        <a:buNone/>
                      </a:pPr>
                      <a:r>
                        <a:rPr lang="en-US" sz="2400">
                          <a:latin typeface="Times New Roman"/>
                          <a:ea typeface="Times New Roman"/>
                          <a:cs typeface="Times New Roman"/>
                          <a:sym typeface="Times New Roman"/>
                        </a:rPr>
                        <a:t>assert_param(IS_TICKFREQ(Freq));</a:t>
                      </a:r>
                      <a:endParaRPr sz="2400"/>
                    </a:p>
                    <a:p>
                      <a:pPr indent="0" lvl="0" marL="0" marR="0" rtl="0" algn="l">
                        <a:spcBef>
                          <a:spcPts val="0"/>
                        </a:spcBef>
                        <a:spcAft>
                          <a:spcPts val="0"/>
                        </a:spcAft>
                        <a:buClr>
                          <a:schemeClr val="dk1"/>
                        </a:buClr>
                        <a:buSzPts val="1400"/>
                        <a:buFont typeface="Times New Roman"/>
                        <a:buNone/>
                      </a:pPr>
                      <a:r>
                        <a:rPr lang="en-US" sz="2400">
                          <a:latin typeface="Times New Roman"/>
                          <a:ea typeface="Times New Roman"/>
                          <a:cs typeface="Times New Roman"/>
                          <a:sym typeface="Times New Roman"/>
                        </a:rPr>
                        <a:t>Đảm bảo giá trị truyền vào Freq hợp lệ (ví dụ HAL_TICK_FREQ_10HZ).</a:t>
                      </a:r>
                      <a:endParaRPr sz="2400">
                        <a:latin typeface="Times New Roman"/>
                        <a:ea typeface="Times New Roman"/>
                        <a:cs typeface="Times New Roman"/>
                        <a:sym typeface="Times New Roman"/>
                      </a:endParaRPr>
                    </a:p>
                    <a:p>
                      <a:pPr indent="0" lvl="0" marL="0" marR="0" rtl="0" algn="l">
                        <a:spcBef>
                          <a:spcPts val="0"/>
                        </a:spcBef>
                        <a:spcAft>
                          <a:spcPts val="0"/>
                        </a:spcAft>
                        <a:buClr>
                          <a:schemeClr val="dk1"/>
                        </a:buClr>
                        <a:buSzPts val="1400"/>
                        <a:buFont typeface="Times New Roman"/>
                        <a:buNone/>
                      </a:pPr>
                      <a:r>
                        <a:t/>
                      </a:r>
                      <a:endParaRPr sz="2400">
                        <a:latin typeface="Times New Roman"/>
                        <a:ea typeface="Times New Roman"/>
                        <a:cs typeface="Times New Roman"/>
                        <a:sym typeface="Times New Roman"/>
                      </a:endParaRPr>
                    </a:p>
                    <a:p>
                      <a:pPr indent="0" lvl="0" marL="0" marR="0" rtl="0" algn="l">
                        <a:spcBef>
                          <a:spcPts val="0"/>
                        </a:spcBef>
                        <a:spcAft>
                          <a:spcPts val="0"/>
                        </a:spcAft>
                        <a:buClr>
                          <a:schemeClr val="dk1"/>
                        </a:buClr>
                        <a:buSzPts val="1400"/>
                        <a:buFont typeface="Times New Roman"/>
                        <a:buNone/>
                      </a:pPr>
                      <a:r>
                        <a:rPr b="1" lang="en-US" sz="2400">
                          <a:latin typeface="Times New Roman"/>
                          <a:ea typeface="Times New Roman"/>
                          <a:cs typeface="Times New Roman"/>
                          <a:sym typeface="Times New Roman"/>
                        </a:rPr>
                        <a:t>2.</a:t>
                      </a:r>
                      <a:r>
                        <a:rPr lang="en-US" sz="2400">
                          <a:latin typeface="Times New Roman"/>
                          <a:ea typeface="Times New Roman"/>
                          <a:cs typeface="Times New Roman"/>
                          <a:sym typeface="Times New Roman"/>
                        </a:rPr>
                        <a:t> </a:t>
                      </a:r>
                      <a:r>
                        <a:rPr b="1" lang="en-US" sz="2400">
                          <a:latin typeface="Times New Roman"/>
                          <a:ea typeface="Times New Roman"/>
                          <a:cs typeface="Times New Roman"/>
                          <a:sym typeface="Times New Roman"/>
                        </a:rPr>
                        <a:t>Lưu tạm giá trị cũ</a:t>
                      </a:r>
                      <a:endParaRPr b="1" sz="2400">
                        <a:latin typeface="Times New Roman"/>
                        <a:ea typeface="Times New Roman"/>
                        <a:cs typeface="Times New Roman"/>
                        <a:sym typeface="Times New Roman"/>
                      </a:endParaRPr>
                    </a:p>
                    <a:p>
                      <a:pPr indent="0" lvl="4" marL="1828800" marR="0" rtl="0" algn="l">
                        <a:spcBef>
                          <a:spcPts val="0"/>
                        </a:spcBef>
                        <a:spcAft>
                          <a:spcPts val="0"/>
                        </a:spcAft>
                        <a:buClr>
                          <a:schemeClr val="dk1"/>
                        </a:buClr>
                        <a:buSzPts val="1400"/>
                        <a:buFont typeface="Times New Roman"/>
                        <a:buNone/>
                      </a:pPr>
                      <a:r>
                        <a:rPr lang="en-US" sz="2400" u="none" cap="none" strike="noStrike">
                          <a:latin typeface="Times New Roman"/>
                          <a:ea typeface="Times New Roman"/>
                          <a:cs typeface="Times New Roman"/>
                          <a:sym typeface="Times New Roman"/>
                        </a:rPr>
                        <a:t>backup prevTickFreq = uwTickFreq;</a:t>
                      </a:r>
                      <a:endParaRPr sz="2400"/>
                    </a:p>
                    <a:p>
                      <a:pPr indent="0" lvl="4" marL="1828800" marR="0" rtl="0" algn="l">
                        <a:spcBef>
                          <a:spcPts val="0"/>
                        </a:spcBef>
                        <a:spcAft>
                          <a:spcPts val="0"/>
                        </a:spcAft>
                        <a:buClr>
                          <a:schemeClr val="dk1"/>
                        </a:buClr>
                        <a:buSzPts val="1400"/>
                        <a:buFont typeface="Times New Roman"/>
                        <a:buNone/>
                      </a:pPr>
                      <a:r>
                        <a:rPr lang="en-US" sz="2400" u="none" cap="none" strike="noStrike">
                          <a:latin typeface="Times New Roman"/>
                          <a:ea typeface="Times New Roman"/>
                          <a:cs typeface="Times New Roman"/>
                          <a:sym typeface="Times New Roman"/>
                        </a:rPr>
                        <a:t>uwTickFreq = Freq;</a:t>
                      </a:r>
                      <a:endParaRPr sz="2400"/>
                    </a:p>
                    <a:p>
                      <a:pPr indent="0" lvl="0" marL="0" marR="0" rtl="0" algn="l">
                        <a:spcBef>
                          <a:spcPts val="0"/>
                        </a:spcBef>
                        <a:spcAft>
                          <a:spcPts val="0"/>
                        </a:spcAft>
                        <a:buClr>
                          <a:schemeClr val="dk1"/>
                        </a:buClr>
                        <a:buSzPts val="1400"/>
                        <a:buFont typeface="Times New Roman"/>
                        <a:buNone/>
                      </a:pPr>
                      <a:r>
                        <a:rPr lang="en-US" sz="2400">
                          <a:latin typeface="Times New Roman"/>
                          <a:ea typeface="Times New Roman"/>
                          <a:cs typeface="Times New Roman"/>
                          <a:sym typeface="Times New Roman"/>
                        </a:rPr>
                        <a:t>Lưu lại giá trị tick frequency hiện tại (prevTickFreq) để khôi phục nếu cấu hình mới thất bại.</a:t>
                      </a:r>
                      <a:endParaRPr sz="2400"/>
                    </a:p>
                    <a:p>
                      <a:pPr indent="0" lvl="0" marL="0" marR="0" rtl="0" algn="l">
                        <a:spcBef>
                          <a:spcPts val="0"/>
                        </a:spcBef>
                        <a:spcAft>
                          <a:spcPts val="0"/>
                        </a:spcAft>
                        <a:buClr>
                          <a:schemeClr val="dk1"/>
                        </a:buClr>
                        <a:buSzPts val="1400"/>
                        <a:buFont typeface="Times New Roman"/>
                        <a:buNone/>
                      </a:pPr>
                      <a:r>
                        <a:rPr lang="en-US" sz="2400">
                          <a:latin typeface="Times New Roman"/>
                          <a:ea typeface="Times New Roman"/>
                          <a:cs typeface="Times New Roman"/>
                          <a:sym typeface="Times New Roman"/>
                        </a:rPr>
                        <a:t>Gán uwTickFreq bằng giá trị mới Freq.</a:t>
                      </a:r>
                      <a:endParaRPr sz="2400"/>
                    </a:p>
                  </a:txBody>
                  <a:tcPr marT="63500" marB="63500" marR="63500" marL="63500"/>
                </a:tc>
              </a:tr>
            </a:tbl>
          </a:graphicData>
        </a:graphic>
      </p:graphicFrame>
      <p:sp>
        <p:nvSpPr>
          <p:cNvPr id="266" name="Google Shape;266;p24"/>
          <p:cNvSpPr txBox="1"/>
          <p:nvPr/>
        </p:nvSpPr>
        <p:spPr>
          <a:xfrm>
            <a:off x="457200" y="1144500"/>
            <a:ext cx="5544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8ed01a2287_3_59"/>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72" name="Google Shape;272;g38ed01a2287_3_59"/>
          <p:cNvGraphicFramePr/>
          <p:nvPr/>
        </p:nvGraphicFramePr>
        <p:xfrm>
          <a:off x="381000" y="1637587"/>
          <a:ext cx="3000000" cy="3000000"/>
        </p:xfrm>
        <a:graphic>
          <a:graphicData uri="http://schemas.openxmlformats.org/drawingml/2006/table">
            <a:tbl>
              <a:tblPr bandRow="1" firstRow="1">
                <a:noFill/>
                <a:tableStyleId>{0C180EFC-0066-4437-B9E6-BEE09DC32509}</a:tableStyleId>
              </a:tblPr>
              <a:tblGrid>
                <a:gridCol w="4321725"/>
                <a:gridCol w="7032075"/>
              </a:tblGrid>
              <a:tr h="370850">
                <a:tc>
                  <a:txBody>
                    <a:bodyPr/>
                    <a:lstStyle/>
                    <a:p>
                      <a:pPr indent="0" lvl="0" marL="0" marR="0" rtl="0" algn="ctr">
                        <a:spcBef>
                          <a:spcPts val="0"/>
                        </a:spcBef>
                        <a:spcAft>
                          <a:spcPts val="0"/>
                        </a:spcAft>
                        <a:buNone/>
                      </a:pPr>
                      <a:r>
                        <a:rPr b="1" i="0" lang="en-US" sz="2200" u="none" strike="noStrike">
                          <a:solidFill>
                            <a:schemeClr val="lt1"/>
                          </a:solidFill>
                          <a:latin typeface="Arial"/>
                          <a:ea typeface="Arial"/>
                          <a:cs typeface="Arial"/>
                          <a:sym typeface="Arial"/>
                        </a:rPr>
                        <a:t>Hàm</a:t>
                      </a:r>
                      <a:endParaRPr sz="2200">
                        <a:solidFill>
                          <a:schemeClr val="lt1"/>
                        </a:solidFill>
                      </a:endParaRPr>
                    </a:p>
                  </a:txBody>
                  <a:tcPr marT="63500" marB="63500" marR="63500" marL="63500"/>
                </a:tc>
                <a:tc>
                  <a:txBody>
                    <a:bodyPr/>
                    <a:lstStyle/>
                    <a:p>
                      <a:pPr indent="0" lvl="0" marL="0" marR="0" rtl="0" algn="ctr">
                        <a:spcBef>
                          <a:spcPts val="0"/>
                        </a:spcBef>
                        <a:spcAft>
                          <a:spcPts val="0"/>
                        </a:spcAft>
                        <a:buNone/>
                      </a:pPr>
                      <a:r>
                        <a:rPr b="1" i="0" lang="en-US" sz="2200" u="none" strike="noStrike">
                          <a:solidFill>
                            <a:schemeClr val="lt1"/>
                          </a:solidFill>
                          <a:latin typeface="Arial"/>
                          <a:ea typeface="Arial"/>
                          <a:cs typeface="Arial"/>
                          <a:sym typeface="Arial"/>
                        </a:rPr>
                        <a:t>Các lệnh chính</a:t>
                      </a:r>
                      <a:endParaRPr sz="2200">
                        <a:solidFill>
                          <a:schemeClr val="lt1"/>
                        </a:solidFill>
                      </a:endParaRPr>
                    </a:p>
                  </a:txBody>
                  <a:tcPr marT="63500" marB="63500" marR="63500" marL="63500"/>
                </a:tc>
              </a:tr>
              <a:tr h="370850">
                <a:tc>
                  <a:txBody>
                    <a:bodyPr/>
                    <a:lstStyle/>
                    <a:p>
                      <a:pPr indent="0" lvl="0" marL="0" marR="0" rtl="0" algn="l">
                        <a:lnSpc>
                          <a:spcPct val="100000"/>
                        </a:lnSpc>
                        <a:spcBef>
                          <a:spcPts val="0"/>
                        </a:spcBef>
                        <a:spcAft>
                          <a:spcPts val="0"/>
                        </a:spcAft>
                        <a:buClr>
                          <a:srgbClr val="188038"/>
                        </a:buClr>
                        <a:buSzPts val="1400"/>
                        <a:buFont typeface="Times New Roman"/>
                        <a:buNone/>
                      </a:pPr>
                      <a:r>
                        <a:rPr b="0" i="0" lang="en-US" sz="2400" u="none" strike="noStrike">
                          <a:solidFill>
                            <a:srgbClr val="188038"/>
                          </a:solidFill>
                          <a:latin typeface="Times New Roman"/>
                          <a:ea typeface="Times New Roman"/>
                          <a:cs typeface="Times New Roman"/>
                          <a:sym typeface="Times New Roman"/>
                        </a:rPr>
                        <a:t>HAL_StatusTypeDef HAL_SetTickFreq(HAL_TickFreqTypeDef Freq)</a:t>
                      </a:r>
                      <a:endParaRPr sz="2400">
                        <a:latin typeface="Times New Roman"/>
                        <a:ea typeface="Times New Roman"/>
                        <a:cs typeface="Times New Roman"/>
                        <a:sym typeface="Times New Roman"/>
                      </a:endParaRPr>
                    </a:p>
                    <a:p>
                      <a:pPr indent="0" lvl="0" marL="0" marR="0" rtl="0" algn="l">
                        <a:spcBef>
                          <a:spcPts val="0"/>
                        </a:spcBef>
                        <a:spcAft>
                          <a:spcPts val="0"/>
                        </a:spcAft>
                        <a:buNone/>
                      </a:pPr>
                      <a:r>
                        <a:t/>
                      </a:r>
                      <a:endParaRPr b="0" i="0" sz="2400" u="none" strike="noStrike">
                        <a:solidFill>
                          <a:srgbClr val="188038"/>
                        </a:solidFill>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Clr>
                          <a:schemeClr val="dk1"/>
                        </a:buClr>
                        <a:buSzPts val="1400"/>
                        <a:buFont typeface="Times New Roman"/>
                        <a:buNone/>
                      </a:pPr>
                      <a:r>
                        <a:rPr lang="en-US" sz="2400">
                          <a:latin typeface="Times New Roman"/>
                          <a:ea typeface="Times New Roman"/>
                          <a:cs typeface="Times New Roman"/>
                          <a:sym typeface="Times New Roman"/>
                        </a:rPr>
                        <a:t>3. </a:t>
                      </a:r>
                      <a:r>
                        <a:rPr b="1" lang="en-US" sz="2400">
                          <a:latin typeface="Times New Roman"/>
                          <a:ea typeface="Times New Roman"/>
                          <a:cs typeface="Times New Roman"/>
                          <a:sym typeface="Times New Roman"/>
                        </a:rPr>
                        <a:t>Tái cấu hình SysTick</a:t>
                      </a:r>
                      <a:endParaRPr sz="2400"/>
                    </a:p>
                    <a:p>
                      <a:pPr indent="0" lvl="0" marL="0" marR="0" rtl="0" algn="ctr">
                        <a:spcBef>
                          <a:spcPts val="0"/>
                        </a:spcBef>
                        <a:spcAft>
                          <a:spcPts val="0"/>
                        </a:spcAft>
                        <a:buClr>
                          <a:schemeClr val="dk1"/>
                        </a:buClr>
                        <a:buSzPts val="1400"/>
                        <a:buFont typeface="Times New Roman"/>
                        <a:buNone/>
                      </a:pPr>
                      <a:r>
                        <a:rPr lang="en-US" sz="2400">
                          <a:latin typeface="Times New Roman"/>
                          <a:ea typeface="Times New Roman"/>
                          <a:cs typeface="Times New Roman"/>
                          <a:sym typeface="Times New Roman"/>
                        </a:rPr>
                        <a:t>status = HAL_InitTick(uwTickPrio);</a:t>
                      </a:r>
                      <a:endParaRPr sz="2400"/>
                    </a:p>
                    <a:p>
                      <a:pPr indent="0" lvl="0" marL="0" marR="0" rtl="0" algn="l">
                        <a:spcBef>
                          <a:spcPts val="0"/>
                        </a:spcBef>
                        <a:spcAft>
                          <a:spcPts val="0"/>
                        </a:spcAft>
                        <a:buClr>
                          <a:schemeClr val="dk1"/>
                        </a:buClr>
                        <a:buSzPts val="1400"/>
                        <a:buFont typeface="Times New Roman"/>
                        <a:buNone/>
                      </a:pPr>
                      <a:r>
                        <a:rPr lang="en-US" sz="2400">
                          <a:latin typeface="Times New Roman"/>
                          <a:ea typeface="Times New Roman"/>
                          <a:cs typeface="Times New Roman"/>
                          <a:sym typeface="Times New Roman"/>
                        </a:rPr>
                        <a:t>Gọi lại HAL_InitTick() để tính toán lại giá trị reload của SysTick dựa trên uwTickFreq mới.</a:t>
                      </a:r>
                      <a:endParaRPr sz="2400"/>
                    </a:p>
                    <a:p>
                      <a:pPr indent="0" lvl="0" marL="0" marR="0" rtl="0" algn="l">
                        <a:spcBef>
                          <a:spcPts val="0"/>
                        </a:spcBef>
                        <a:spcAft>
                          <a:spcPts val="0"/>
                        </a:spcAft>
                        <a:buClr>
                          <a:schemeClr val="dk1"/>
                        </a:buClr>
                        <a:buSzPts val="1400"/>
                        <a:buFont typeface="Times New Roman"/>
                        <a:buNone/>
                      </a:pPr>
                      <a:r>
                        <a:rPr lang="en-US" sz="2400">
                          <a:latin typeface="Times New Roman"/>
                          <a:ea typeface="Times New Roman"/>
                          <a:cs typeface="Times New Roman"/>
                          <a:sym typeface="Times New Roman"/>
                        </a:rPr>
                        <a:t>Nếu cấu hình thành công → status = HAL_OK.</a:t>
                      </a:r>
                      <a:endParaRPr sz="2400"/>
                    </a:p>
                    <a:p>
                      <a:pPr indent="0" lvl="0" marL="0" marR="0" rtl="0" algn="l">
                        <a:spcBef>
                          <a:spcPts val="0"/>
                        </a:spcBef>
                        <a:spcAft>
                          <a:spcPts val="0"/>
                        </a:spcAft>
                        <a:buClr>
                          <a:schemeClr val="dk1"/>
                        </a:buClr>
                        <a:buSzPts val="1400"/>
                        <a:buFont typeface="Times New Roman"/>
                        <a:buNone/>
                      </a:pPr>
                      <a:r>
                        <a:rPr lang="en-US" sz="2400">
                          <a:latin typeface="Times New Roman"/>
                          <a:ea typeface="Times New Roman"/>
                          <a:cs typeface="Times New Roman"/>
                          <a:sym typeface="Times New Roman"/>
                        </a:rPr>
                        <a:t>Nếu thất bại → status = HAL_ERROR.</a:t>
                      </a:r>
                      <a:endParaRPr sz="2400">
                        <a:latin typeface="Times New Roman"/>
                        <a:ea typeface="Times New Roman"/>
                        <a:cs typeface="Times New Roman"/>
                        <a:sym typeface="Times New Roman"/>
                      </a:endParaRPr>
                    </a:p>
                    <a:p>
                      <a:pPr indent="0" lvl="0" marL="0" marR="0" rtl="0" algn="l">
                        <a:spcBef>
                          <a:spcPts val="0"/>
                        </a:spcBef>
                        <a:spcAft>
                          <a:spcPts val="0"/>
                        </a:spcAft>
                        <a:buNone/>
                      </a:pPr>
                      <a:r>
                        <a:rPr b="1" lang="en-US" sz="2400">
                          <a:latin typeface="Times New Roman"/>
                          <a:ea typeface="Times New Roman"/>
                          <a:cs typeface="Times New Roman"/>
                          <a:sym typeface="Times New Roman"/>
                        </a:rPr>
                        <a:t>4. Khôi phục khi lỗi</a:t>
                      </a:r>
                      <a:endParaRPr sz="2400"/>
                    </a:p>
                    <a:p>
                      <a:pPr indent="0" lvl="0" marL="0" marR="0" rtl="0" algn="ctr">
                        <a:spcBef>
                          <a:spcPts val="0"/>
                        </a:spcBef>
                        <a:spcAft>
                          <a:spcPts val="0"/>
                        </a:spcAft>
                        <a:buNone/>
                      </a:pPr>
                      <a:r>
                        <a:rPr lang="en-US" sz="2400">
                          <a:latin typeface="Times New Roman"/>
                          <a:ea typeface="Times New Roman"/>
                          <a:cs typeface="Times New Roman"/>
                          <a:sym typeface="Times New Roman"/>
                        </a:rPr>
                        <a:t>if (status != HAL_OK) { uwTickFreq = prevTickFreq; } </a:t>
                      </a:r>
                      <a:endParaRPr sz="2400"/>
                    </a:p>
                    <a:p>
                      <a:pPr indent="0" lvl="0" marL="0" marR="0" rtl="0" algn="l">
                        <a:spcBef>
                          <a:spcPts val="0"/>
                        </a:spcBef>
                        <a:spcAft>
                          <a:spcPts val="0"/>
                        </a:spcAft>
                        <a:buNone/>
                      </a:pPr>
                      <a:r>
                        <a:rPr lang="en-US" sz="2400">
                          <a:latin typeface="Times New Roman"/>
                          <a:ea typeface="Times New Roman"/>
                          <a:cs typeface="Times New Roman"/>
                          <a:sym typeface="Times New Roman"/>
                        </a:rPr>
                        <a:t>Nếu không cấu hình được SysTick với tần số mới, </a:t>
                      </a:r>
                      <a:r>
                        <a:rPr b="0" lang="en-US" sz="2400">
                          <a:latin typeface="Times New Roman"/>
                          <a:ea typeface="Times New Roman"/>
                          <a:cs typeface="Times New Roman"/>
                          <a:sym typeface="Times New Roman"/>
                        </a:rPr>
                        <a:t>hàm khôi phục</a:t>
                      </a:r>
                      <a:r>
                        <a:rPr b="1" lang="en-US" sz="2400">
                          <a:latin typeface="Times New Roman"/>
                          <a:ea typeface="Times New Roman"/>
                          <a:cs typeface="Times New Roman"/>
                          <a:sym typeface="Times New Roman"/>
                        </a:rPr>
                        <a:t> </a:t>
                      </a:r>
                      <a:r>
                        <a:rPr lang="en-US" sz="2400">
                          <a:latin typeface="Times New Roman"/>
                          <a:ea typeface="Times New Roman"/>
                          <a:cs typeface="Times New Roman"/>
                          <a:sym typeface="Times New Roman"/>
                        </a:rPr>
                        <a:t>uwTickFreq bằng giá trị cũ.</a:t>
                      </a:r>
                      <a:endParaRPr sz="2400"/>
                    </a:p>
                  </a:txBody>
                  <a:tcPr marT="63500" marB="63500" marR="63500" marL="63500"/>
                </a:tc>
              </a:tr>
            </a:tbl>
          </a:graphicData>
        </a:graphic>
      </p:graphicFrame>
      <p:sp>
        <p:nvSpPr>
          <p:cNvPr id="273" name="Google Shape;273;g38ed01a2287_3_59"/>
          <p:cNvSpPr txBox="1"/>
          <p:nvPr/>
        </p:nvSpPr>
        <p:spPr>
          <a:xfrm>
            <a:off x="457200" y="1144500"/>
            <a:ext cx="57957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5"/>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79" name="Google Shape;279;p25"/>
          <p:cNvGraphicFramePr/>
          <p:nvPr/>
        </p:nvGraphicFramePr>
        <p:xfrm>
          <a:off x="578957" y="1590626"/>
          <a:ext cx="3000000" cy="3000000"/>
        </p:xfrm>
        <a:graphic>
          <a:graphicData uri="http://schemas.openxmlformats.org/drawingml/2006/table">
            <a:tbl>
              <a:tblPr bandRow="1" firstRow="1">
                <a:noFill/>
                <a:tableStyleId>{0C180EFC-0066-4437-B9E6-BEE09DC32509}</a:tableStyleId>
              </a:tblPr>
              <a:tblGrid>
                <a:gridCol w="3704225"/>
                <a:gridCol w="7477725"/>
              </a:tblGrid>
              <a:tr h="370850">
                <a:tc>
                  <a:txBody>
                    <a:bodyPr/>
                    <a:lstStyle/>
                    <a:p>
                      <a:pPr indent="0" lvl="0" marL="0" marR="0" rtl="0" algn="ctr">
                        <a:spcBef>
                          <a:spcPts val="0"/>
                        </a:spcBef>
                        <a:spcAft>
                          <a:spcPts val="0"/>
                        </a:spcAft>
                        <a:buNone/>
                      </a:pPr>
                      <a:r>
                        <a:rPr b="1" i="0" lang="en-US" sz="2400" u="none" strike="noStrike">
                          <a:solidFill>
                            <a:schemeClr val="lt1"/>
                          </a:solidFill>
                          <a:latin typeface="Times New Roman"/>
                          <a:ea typeface="Times New Roman"/>
                          <a:cs typeface="Times New Roman"/>
                          <a:sym typeface="Times New Roman"/>
                        </a:rPr>
                        <a:t>Hàm</a:t>
                      </a:r>
                      <a:endParaRPr sz="24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marR="0" rtl="0" algn="ctr">
                        <a:spcBef>
                          <a:spcPts val="0"/>
                        </a:spcBef>
                        <a:spcAft>
                          <a:spcPts val="0"/>
                        </a:spcAft>
                        <a:buNone/>
                      </a:pPr>
                      <a:r>
                        <a:rPr b="1" i="0" lang="en-US" sz="2400" u="none" strike="noStrike">
                          <a:solidFill>
                            <a:schemeClr val="lt1"/>
                          </a:solidFill>
                          <a:latin typeface="Times New Roman"/>
                          <a:ea typeface="Times New Roman"/>
                          <a:cs typeface="Times New Roman"/>
                          <a:sym typeface="Times New Roman"/>
                        </a:rPr>
                        <a:t>Chức năng</a:t>
                      </a:r>
                      <a:endParaRPr sz="2400">
                        <a:solidFill>
                          <a:schemeClr val="lt1"/>
                        </a:solidFill>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HAL_IncTick(void)</a:t>
                      </a:r>
                      <a:endParaRPr sz="24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Tăng biến uwTick(biến thời gian hệ thống (system tick counter) mỗi 1 ms. Được gọi </a:t>
                      </a:r>
                      <a:r>
                        <a:rPr b="0" lang="en-US" sz="2400">
                          <a:latin typeface="Times New Roman"/>
                          <a:ea typeface="Times New Roman"/>
                          <a:cs typeface="Times New Roman"/>
                          <a:sym typeface="Times New Roman"/>
                        </a:rPr>
                        <a:t>trong SysTick_Handler().</a:t>
                      </a:r>
                      <a:endParaRPr b="0" sz="2400">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HAL_GetTick(void)</a:t>
                      </a:r>
                      <a:endParaRPr sz="24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Lấy giá trị tick hiện tại (đơn vị: </a:t>
                      </a:r>
                      <a:r>
                        <a:rPr b="0" lang="en-US" sz="2400">
                          <a:latin typeface="Times New Roman"/>
                          <a:ea typeface="Times New Roman"/>
                          <a:cs typeface="Times New Roman"/>
                          <a:sym typeface="Times New Roman"/>
                        </a:rPr>
                        <a:t>ms). </a:t>
                      </a:r>
                      <a:r>
                        <a:rPr lang="en-US" sz="2400">
                          <a:latin typeface="Times New Roman"/>
                          <a:ea typeface="Times New Roman"/>
                          <a:cs typeface="Times New Roman"/>
                          <a:sym typeface="Times New Roman"/>
                        </a:rPr>
                        <a:t>Dùng để đo thời gian hoặc timeout.</a:t>
                      </a:r>
                      <a:endParaRPr sz="2400">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HAL_Delay(uint32_t Delay)</a:t>
                      </a:r>
                      <a:endParaRPr sz="24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b="0" lang="en-US" sz="2400">
                          <a:latin typeface="Times New Roman"/>
                          <a:ea typeface="Times New Roman"/>
                          <a:cs typeface="Times New Roman"/>
                          <a:sym typeface="Times New Roman"/>
                        </a:rPr>
                        <a:t>Tạo delay theo ms bằng cách chờ HAL_GetTick() tăng. Blocking </a:t>
                      </a:r>
                      <a:endParaRPr b="0" sz="2400">
                        <a:latin typeface="Times New Roman"/>
                        <a:ea typeface="Times New Roman"/>
                        <a:cs typeface="Times New Roman"/>
                        <a:sym typeface="Times New Roman"/>
                      </a:endParaRPr>
                    </a:p>
                  </a:txBody>
                  <a:tcPr marT="63500" marB="63500" marR="63500" marL="63500"/>
                </a:tc>
              </a:tr>
            </a:tbl>
          </a:graphicData>
        </a:graphic>
      </p:graphicFrame>
      <p:sp>
        <p:nvSpPr>
          <p:cNvPr id="280" name="Google Shape;280;p25"/>
          <p:cNvSpPr txBox="1"/>
          <p:nvPr/>
        </p:nvSpPr>
        <p:spPr>
          <a:xfrm>
            <a:off x="457200" y="1189325"/>
            <a:ext cx="53706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8ed01a2287_3_79"/>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graphicFrame>
        <p:nvGraphicFramePr>
          <p:cNvPr id="286" name="Google Shape;286;g38ed01a2287_3_79"/>
          <p:cNvGraphicFramePr/>
          <p:nvPr/>
        </p:nvGraphicFramePr>
        <p:xfrm>
          <a:off x="578957" y="1590626"/>
          <a:ext cx="3000000" cy="3000000"/>
        </p:xfrm>
        <a:graphic>
          <a:graphicData uri="http://schemas.openxmlformats.org/drawingml/2006/table">
            <a:tbl>
              <a:tblPr bandRow="1" firstRow="1">
                <a:noFill/>
                <a:tableStyleId>{0C180EFC-0066-4437-B9E6-BEE09DC32509}</a:tableStyleId>
              </a:tblPr>
              <a:tblGrid>
                <a:gridCol w="3704225"/>
                <a:gridCol w="7477725"/>
              </a:tblGrid>
              <a:tr h="370850">
                <a:tc>
                  <a:txBody>
                    <a:bodyPr/>
                    <a:lstStyle/>
                    <a:p>
                      <a:pPr indent="0" lvl="0" marL="0" marR="0" rtl="0" algn="ctr">
                        <a:spcBef>
                          <a:spcPts val="0"/>
                        </a:spcBef>
                        <a:spcAft>
                          <a:spcPts val="0"/>
                        </a:spcAft>
                        <a:buNone/>
                      </a:pPr>
                      <a:r>
                        <a:rPr b="1" i="0" lang="en-US" sz="2300" u="none" strike="noStrike">
                          <a:solidFill>
                            <a:schemeClr val="lt1"/>
                          </a:solidFill>
                          <a:latin typeface="Times New Roman"/>
                          <a:ea typeface="Times New Roman"/>
                          <a:cs typeface="Times New Roman"/>
                          <a:sym typeface="Times New Roman"/>
                        </a:rPr>
                        <a:t>Hàm</a:t>
                      </a:r>
                      <a:endParaRPr sz="2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marR="0" rtl="0" algn="ctr">
                        <a:spcBef>
                          <a:spcPts val="0"/>
                        </a:spcBef>
                        <a:spcAft>
                          <a:spcPts val="0"/>
                        </a:spcAft>
                        <a:buNone/>
                      </a:pPr>
                      <a:r>
                        <a:rPr b="1" i="0" lang="en-US" sz="2300" u="none" strike="noStrike">
                          <a:solidFill>
                            <a:schemeClr val="lt1"/>
                          </a:solidFill>
                          <a:latin typeface="Times New Roman"/>
                          <a:ea typeface="Times New Roman"/>
                          <a:cs typeface="Times New Roman"/>
                          <a:sym typeface="Times New Roman"/>
                        </a:rPr>
                        <a:t>Chức năng</a:t>
                      </a:r>
                      <a:endParaRPr sz="2300">
                        <a:solidFill>
                          <a:schemeClr val="lt1"/>
                        </a:solidFill>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HAL_SYSTICK_Config(uint32_t TicksNumb)</a:t>
                      </a:r>
                      <a:endParaRPr sz="24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b="0" i="0" lang="en-US" sz="2400" u="none" strike="noStrike">
                          <a:solidFill>
                            <a:srgbClr val="000000"/>
                          </a:solidFill>
                          <a:latin typeface="Times New Roman"/>
                          <a:ea typeface="Times New Roman"/>
                          <a:cs typeface="Times New Roman"/>
                          <a:sym typeface="Times New Roman"/>
                        </a:rPr>
                        <a:t>Cấu hình SysTick theo số tick (thường gọi trong HAL_Init).</a:t>
                      </a:r>
                      <a:endParaRPr sz="2400">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HAL_SYSTICK_IRQHandler(void)</a:t>
                      </a:r>
                      <a:endParaRPr sz="24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b="0" i="0" lang="en-US" sz="2400" u="none" strike="noStrike">
                          <a:solidFill>
                            <a:srgbClr val="000000"/>
                          </a:solidFill>
                          <a:latin typeface="Times New Roman"/>
                          <a:ea typeface="Times New Roman"/>
                          <a:cs typeface="Times New Roman"/>
                          <a:sym typeface="Times New Roman"/>
                        </a:rPr>
                        <a:t>Hàm xử lý ngắt SysTick (được gọi trong SysTick_Handler).</a:t>
                      </a:r>
                      <a:endParaRPr sz="2400">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HAL_SYSTICK_Callback(void)</a:t>
                      </a:r>
                      <a:endParaRPr sz="24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b="0" i="0" lang="en-US" sz="2400" u="none" strike="noStrike">
                          <a:solidFill>
                            <a:srgbClr val="000000"/>
                          </a:solidFill>
                          <a:latin typeface="Times New Roman"/>
                          <a:ea typeface="Times New Roman"/>
                          <a:cs typeface="Times New Roman"/>
                          <a:sym typeface="Times New Roman"/>
                        </a:rPr>
                        <a:t>Callback weak, override để viết code chạy mỗi 1 ms.</a:t>
                      </a:r>
                      <a:endParaRPr sz="2400">
                        <a:latin typeface="Times New Roman"/>
                        <a:ea typeface="Times New Roman"/>
                        <a:cs typeface="Times New Roman"/>
                        <a:sym typeface="Times New Roman"/>
                      </a:endParaRPr>
                    </a:p>
                  </a:txBody>
                  <a:tcPr marT="63500" marB="63500" marR="63500" marL="63500"/>
                </a:tc>
              </a:tr>
            </a:tbl>
          </a:graphicData>
        </a:graphic>
      </p:graphicFrame>
      <p:sp>
        <p:nvSpPr>
          <p:cNvPr id="287" name="Google Shape;287;g38ed01a2287_3_79"/>
          <p:cNvSpPr txBox="1"/>
          <p:nvPr/>
        </p:nvSpPr>
        <p:spPr>
          <a:xfrm>
            <a:off x="457200" y="1189325"/>
            <a:ext cx="53706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1.4.2. Các hàm HAL liên quan đến Systick</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8ed01a2287_0_0"/>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sp>
        <p:nvSpPr>
          <p:cNvPr id="293" name="Google Shape;293;g38ed01a2287_0_0"/>
          <p:cNvSpPr txBox="1"/>
          <p:nvPr/>
        </p:nvSpPr>
        <p:spPr>
          <a:xfrm>
            <a:off x="423750" y="1020900"/>
            <a:ext cx="63414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1.4.3. Các thành phần phần cứng (SysTick registers)</a:t>
            </a:r>
            <a:endParaRPr sz="2200">
              <a:solidFill>
                <a:schemeClr val="dk1"/>
              </a:solidFill>
              <a:latin typeface="Times New Roman"/>
              <a:ea typeface="Times New Roman"/>
              <a:cs typeface="Times New Roman"/>
              <a:sym typeface="Times New Roman"/>
            </a:endParaRPr>
          </a:p>
        </p:txBody>
      </p:sp>
      <p:graphicFrame>
        <p:nvGraphicFramePr>
          <p:cNvPr id="294" name="Google Shape;294;g38ed01a2287_0_0"/>
          <p:cNvGraphicFramePr/>
          <p:nvPr/>
        </p:nvGraphicFramePr>
        <p:xfrm>
          <a:off x="423743" y="1585895"/>
          <a:ext cx="3000000" cy="3000000"/>
        </p:xfrm>
        <a:graphic>
          <a:graphicData uri="http://schemas.openxmlformats.org/drawingml/2006/table">
            <a:tbl>
              <a:tblPr bandRow="1" firstRow="1">
                <a:noFill/>
                <a:tableStyleId>{0C180EFC-0066-4437-B9E6-BEE09DC32509}</a:tableStyleId>
              </a:tblPr>
              <a:tblGrid>
                <a:gridCol w="2287075"/>
                <a:gridCol w="8644050"/>
              </a:tblGrid>
              <a:tr h="365750">
                <a:tc>
                  <a:txBody>
                    <a:bodyPr/>
                    <a:lstStyle/>
                    <a:p>
                      <a:pPr indent="0" lvl="0" marL="0" marR="0" rtl="0" algn="ctr">
                        <a:spcBef>
                          <a:spcPts val="0"/>
                        </a:spcBef>
                        <a:spcAft>
                          <a:spcPts val="0"/>
                        </a:spcAft>
                        <a:buNone/>
                      </a:pPr>
                      <a:r>
                        <a:rPr b="1" i="0" lang="en-US" sz="2400" u="none" strike="noStrike">
                          <a:solidFill>
                            <a:schemeClr val="lt1"/>
                          </a:solidFill>
                          <a:latin typeface="Times New Roman"/>
                          <a:ea typeface="Times New Roman"/>
                          <a:cs typeface="Times New Roman"/>
                          <a:sym typeface="Times New Roman"/>
                        </a:rPr>
                        <a:t>Hàm</a:t>
                      </a:r>
                      <a:endParaRPr sz="34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marR="0" rtl="0" algn="ctr">
                        <a:spcBef>
                          <a:spcPts val="0"/>
                        </a:spcBef>
                        <a:spcAft>
                          <a:spcPts val="0"/>
                        </a:spcAft>
                        <a:buNone/>
                      </a:pPr>
                      <a:r>
                        <a:rPr b="1" i="0" lang="en-US" sz="2400" u="none" strike="noStrike">
                          <a:solidFill>
                            <a:schemeClr val="lt1"/>
                          </a:solidFill>
                          <a:latin typeface="Times New Roman"/>
                          <a:ea typeface="Times New Roman"/>
                          <a:cs typeface="Times New Roman"/>
                          <a:sym typeface="Times New Roman"/>
                        </a:rPr>
                        <a:t>Chức năng</a:t>
                      </a:r>
                      <a:endParaRPr sz="3400">
                        <a:solidFill>
                          <a:schemeClr val="lt1"/>
                        </a:solidFill>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SysTick_Config(uint32_t ticks)</a:t>
                      </a:r>
                      <a:endParaRPr sz="34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Hàm CMSIS: Cấu hình reload value, bật counter và ngắt. Thường dùng trong bare-metal (không HAL).</a:t>
                      </a:r>
                      <a:endParaRPr sz="3400">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SysTick_Handler(void)</a:t>
                      </a:r>
                      <a:endParaRPr sz="34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Hàm xử lý ngắt SysTick (gốc). Trong HAL, gọi HAL_IncTick() và HAL_SYSTICK_IRQHandler().</a:t>
                      </a:r>
                      <a:endParaRPr sz="3400">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400" u="none" strike="noStrike">
                          <a:solidFill>
                            <a:srgbClr val="188038"/>
                          </a:solidFill>
                          <a:latin typeface="Times New Roman"/>
                          <a:ea typeface="Times New Roman"/>
                          <a:cs typeface="Times New Roman"/>
                          <a:sym typeface="Times New Roman"/>
                        </a:rPr>
                        <a:t>SysTick-&gt;CTRL</a:t>
                      </a:r>
                      <a:endParaRPr sz="34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Thanh ghi điều khiển (Enable, TickInt, Clock source, COUNTFLAG).</a:t>
                      </a:r>
                      <a:endParaRPr sz="34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8ed01a2287_3_85"/>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a:t>
            </a:r>
            <a:r>
              <a:rPr b="1" lang="en-US"/>
              <a:t>SysTick VÀ HAL</a:t>
            </a:r>
            <a:endParaRPr/>
          </a:p>
        </p:txBody>
      </p:sp>
      <p:sp>
        <p:nvSpPr>
          <p:cNvPr id="300" name="Google Shape;300;g38ed01a2287_3_85"/>
          <p:cNvSpPr txBox="1"/>
          <p:nvPr/>
        </p:nvSpPr>
        <p:spPr>
          <a:xfrm>
            <a:off x="423750" y="1020900"/>
            <a:ext cx="63414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imes New Roman"/>
              <a:buNone/>
            </a:pPr>
            <a:r>
              <a:rPr lang="en-US" sz="2200">
                <a:solidFill>
                  <a:schemeClr val="dk1"/>
                </a:solidFill>
                <a:latin typeface="Times New Roman"/>
                <a:ea typeface="Times New Roman"/>
                <a:cs typeface="Times New Roman"/>
                <a:sym typeface="Times New Roman"/>
              </a:rPr>
              <a:t>1.4.3. Các thành phần phần cứng (SysTick registers)</a:t>
            </a:r>
            <a:endParaRPr sz="2200">
              <a:solidFill>
                <a:schemeClr val="dk1"/>
              </a:solidFill>
              <a:latin typeface="Times New Roman"/>
              <a:ea typeface="Times New Roman"/>
              <a:cs typeface="Times New Roman"/>
              <a:sym typeface="Times New Roman"/>
            </a:endParaRPr>
          </a:p>
        </p:txBody>
      </p:sp>
      <p:graphicFrame>
        <p:nvGraphicFramePr>
          <p:cNvPr id="301" name="Google Shape;301;g38ed01a2287_3_85"/>
          <p:cNvGraphicFramePr/>
          <p:nvPr/>
        </p:nvGraphicFramePr>
        <p:xfrm>
          <a:off x="423743" y="1585895"/>
          <a:ext cx="3000000" cy="3000000"/>
        </p:xfrm>
        <a:graphic>
          <a:graphicData uri="http://schemas.openxmlformats.org/drawingml/2006/table">
            <a:tbl>
              <a:tblPr bandRow="1" firstRow="1">
                <a:noFill/>
                <a:tableStyleId>{0C180EFC-0066-4437-B9E6-BEE09DC32509}</a:tableStyleId>
              </a:tblPr>
              <a:tblGrid>
                <a:gridCol w="2287075"/>
                <a:gridCol w="8644050"/>
              </a:tblGrid>
              <a:tr h="365750">
                <a:tc>
                  <a:txBody>
                    <a:bodyPr/>
                    <a:lstStyle/>
                    <a:p>
                      <a:pPr indent="0" lvl="0" marL="0" marR="0" rtl="0" algn="ctr">
                        <a:spcBef>
                          <a:spcPts val="0"/>
                        </a:spcBef>
                        <a:spcAft>
                          <a:spcPts val="0"/>
                        </a:spcAft>
                        <a:buNone/>
                      </a:pPr>
                      <a:r>
                        <a:rPr b="1" i="0" lang="en-US" sz="2500" u="none" strike="noStrike">
                          <a:solidFill>
                            <a:schemeClr val="lt1"/>
                          </a:solidFill>
                          <a:latin typeface="Times New Roman"/>
                          <a:ea typeface="Times New Roman"/>
                          <a:cs typeface="Times New Roman"/>
                          <a:sym typeface="Times New Roman"/>
                        </a:rPr>
                        <a:t>Hàm</a:t>
                      </a:r>
                      <a:endParaRPr sz="35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marR="0" rtl="0" algn="ctr">
                        <a:spcBef>
                          <a:spcPts val="0"/>
                        </a:spcBef>
                        <a:spcAft>
                          <a:spcPts val="0"/>
                        </a:spcAft>
                        <a:buNone/>
                      </a:pPr>
                      <a:r>
                        <a:rPr b="1" i="0" lang="en-US" sz="2500" u="none" strike="noStrike">
                          <a:solidFill>
                            <a:schemeClr val="lt1"/>
                          </a:solidFill>
                          <a:latin typeface="Times New Roman"/>
                          <a:ea typeface="Times New Roman"/>
                          <a:cs typeface="Times New Roman"/>
                          <a:sym typeface="Times New Roman"/>
                        </a:rPr>
                        <a:t>Chức năng</a:t>
                      </a:r>
                      <a:endParaRPr sz="3500">
                        <a:solidFill>
                          <a:schemeClr val="lt1"/>
                        </a:solidFill>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500" u="none" strike="noStrike">
                          <a:solidFill>
                            <a:srgbClr val="188038"/>
                          </a:solidFill>
                          <a:latin typeface="Times New Roman"/>
                          <a:ea typeface="Times New Roman"/>
                          <a:cs typeface="Times New Roman"/>
                          <a:sym typeface="Times New Roman"/>
                        </a:rPr>
                        <a:t>SysTick-&gt;LOAD</a:t>
                      </a:r>
                      <a:endParaRPr sz="35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lang="en-US" sz="2500">
                          <a:latin typeface="Times New Roman"/>
                          <a:ea typeface="Times New Roman"/>
                          <a:cs typeface="Times New Roman"/>
                          <a:sym typeface="Times New Roman"/>
                        </a:rPr>
                        <a:t>Giá trị nạp lại (reload value) – khi SysTick đếm từ đây về 0 sẽ tạo ngắt.</a:t>
                      </a:r>
                      <a:endParaRPr sz="2500">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500" u="none" strike="noStrike">
                          <a:solidFill>
                            <a:srgbClr val="188038"/>
                          </a:solidFill>
                          <a:latin typeface="Times New Roman"/>
                          <a:ea typeface="Times New Roman"/>
                          <a:cs typeface="Times New Roman"/>
                          <a:sym typeface="Times New Roman"/>
                        </a:rPr>
                        <a:t>SysTick-&gt;VAL</a:t>
                      </a:r>
                      <a:endParaRPr sz="35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lang="en-US" sz="2500">
                          <a:latin typeface="Times New Roman"/>
                          <a:ea typeface="Times New Roman"/>
                          <a:cs typeface="Times New Roman"/>
                          <a:sym typeface="Times New Roman"/>
                        </a:rPr>
                        <a:t>Giá trị hiện tại của bộ đếm – có thể reset về 0 để bắt đầu lại chu kỳ.</a:t>
                      </a:r>
                      <a:endParaRPr sz="3500">
                        <a:latin typeface="Times New Roman"/>
                        <a:ea typeface="Times New Roman"/>
                        <a:cs typeface="Times New Roman"/>
                        <a:sym typeface="Times New Roman"/>
                      </a:endParaRPr>
                    </a:p>
                  </a:txBody>
                  <a:tcPr marT="63500" marB="63500" marR="63500" marL="63500"/>
                </a:tc>
              </a:tr>
              <a:tr h="370850">
                <a:tc>
                  <a:txBody>
                    <a:bodyPr/>
                    <a:lstStyle/>
                    <a:p>
                      <a:pPr indent="0" lvl="0" marL="0" marR="0" rtl="0" algn="l">
                        <a:spcBef>
                          <a:spcPts val="0"/>
                        </a:spcBef>
                        <a:spcAft>
                          <a:spcPts val="0"/>
                        </a:spcAft>
                        <a:buNone/>
                      </a:pPr>
                      <a:r>
                        <a:rPr b="0" i="0" lang="en-US" sz="2500" u="none" strike="noStrike">
                          <a:solidFill>
                            <a:srgbClr val="188038"/>
                          </a:solidFill>
                          <a:latin typeface="Times New Roman"/>
                          <a:ea typeface="Times New Roman"/>
                          <a:cs typeface="Times New Roman"/>
                          <a:sym typeface="Times New Roman"/>
                        </a:rPr>
                        <a:t>SysTick-&gt;CALIB</a:t>
                      </a:r>
                      <a:endParaRPr sz="3500">
                        <a:latin typeface="Times New Roman"/>
                        <a:ea typeface="Times New Roman"/>
                        <a:cs typeface="Times New Roman"/>
                        <a:sym typeface="Times New Roman"/>
                      </a:endParaRPr>
                    </a:p>
                  </a:txBody>
                  <a:tcPr marT="63500" marB="63500" marR="63500" marL="63500"/>
                </a:tc>
                <a:tc>
                  <a:txBody>
                    <a:bodyPr/>
                    <a:lstStyle/>
                    <a:p>
                      <a:pPr indent="0" lvl="0" marL="0" marR="0" rtl="0" algn="l">
                        <a:spcBef>
                          <a:spcPts val="0"/>
                        </a:spcBef>
                        <a:spcAft>
                          <a:spcPts val="0"/>
                        </a:spcAft>
                        <a:buNone/>
                      </a:pPr>
                      <a:r>
                        <a:rPr lang="en-US" sz="2500">
                          <a:latin typeface="Times New Roman"/>
                          <a:ea typeface="Times New Roman"/>
                          <a:cs typeface="Times New Roman"/>
                          <a:sym typeface="Times New Roman"/>
                        </a:rPr>
                        <a:t>Giá trị hiệu chỉnh chuẩn (chuẩn 1ms nếu dùng HSI hoặc HSE). Chỉ có ý nghĩa nếu dùng trong chế độ auto-calibration (ít dùng trong HAL).</a:t>
                      </a:r>
                      <a:endParaRPr sz="35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6"/>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1.5. Code demo</a:t>
            </a:r>
            <a:endParaRPr/>
          </a:p>
        </p:txBody>
      </p:sp>
      <p:sp>
        <p:nvSpPr>
          <p:cNvPr id="307" name="Google Shape;307;p26"/>
          <p:cNvSpPr txBox="1"/>
          <p:nvPr>
            <p:ph idx="1" type="body"/>
          </p:nvPr>
        </p:nvSpPr>
        <p:spPr>
          <a:xfrm>
            <a:off x="508000" y="1295400"/>
            <a:ext cx="110744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t>1.5.1. SysTick và HAL </a:t>
            </a:r>
            <a:endParaRPr sz="2400">
              <a:latin typeface="Times New Roman"/>
              <a:ea typeface="Times New Roman"/>
              <a:cs typeface="Times New Roman"/>
              <a:sym typeface="Times New Roman"/>
            </a:endParaRPr>
          </a:p>
          <a:p>
            <a:pPr indent="-342900" lvl="0" marL="342900" rtl="0" algn="l">
              <a:spcBef>
                <a:spcPts val="480"/>
              </a:spcBef>
              <a:spcAft>
                <a:spcPts val="0"/>
              </a:spcAft>
              <a:buSzPts val="2400"/>
              <a:buChar char="▪"/>
            </a:pPr>
            <a:r>
              <a:rPr lang="en-US" sz="2400">
                <a:latin typeface="Times New Roman"/>
                <a:ea typeface="Times New Roman"/>
                <a:cs typeface="Times New Roman"/>
                <a:sym typeface="Times New Roman"/>
              </a:rPr>
              <a:t>Mô phỏng:</a:t>
            </a:r>
            <a:endParaRPr/>
          </a:p>
          <a:p>
            <a:pPr indent="-342900" lvl="0" marL="342900" rtl="0" algn="l">
              <a:spcBef>
                <a:spcPts val="480"/>
              </a:spcBef>
              <a:spcAft>
                <a:spcPts val="0"/>
              </a:spcAft>
              <a:buSzPts val="2400"/>
              <a:buChar char="▪"/>
            </a:pPr>
            <a:r>
              <a:rPr lang="en-US" sz="2400">
                <a:latin typeface="Times New Roman"/>
                <a:ea typeface="Times New Roman"/>
                <a:cs typeface="Times New Roman"/>
                <a:sym typeface="Times New Roman"/>
              </a:rPr>
              <a:t>Bài tập SYSTICK chớp-tắt led cho STM32 </a:t>
            </a:r>
            <a:endParaRPr sz="2400">
              <a:latin typeface="Times New Roman"/>
              <a:ea typeface="Times New Roman"/>
              <a:cs typeface="Times New Roman"/>
              <a:sym typeface="Times New Roman"/>
            </a:endParaRPr>
          </a:p>
          <a:p>
            <a:pPr indent="-342900" lvl="0" marL="342900" rtl="0" algn="l">
              <a:spcBef>
                <a:spcPts val="480"/>
              </a:spcBef>
              <a:spcAft>
                <a:spcPts val="0"/>
              </a:spcAft>
              <a:buSzPts val="2400"/>
              <a:buChar char="▪"/>
            </a:pPr>
            <a:r>
              <a:rPr lang="en-US" sz="2400">
                <a:latin typeface="Times New Roman"/>
                <a:ea typeface="Times New Roman"/>
                <a:cs typeface="Times New Roman"/>
                <a:sym typeface="Times New Roman"/>
              </a:rPr>
              <a:t>(dòng STM32F103C08) để so sánh tốc độ</a:t>
            </a:r>
            <a:endParaRPr/>
          </a:p>
          <a:p>
            <a:pPr indent="-342900" lvl="0" marL="342900" rtl="0" algn="l">
              <a:spcBef>
                <a:spcPts val="480"/>
              </a:spcBef>
              <a:spcAft>
                <a:spcPts val="0"/>
              </a:spcAft>
              <a:buSzPts val="2400"/>
              <a:buChar char="▪"/>
            </a:pPr>
            <a:r>
              <a:rPr lang="en-US" sz="2400">
                <a:latin typeface="Times New Roman"/>
                <a:ea typeface="Times New Roman"/>
                <a:cs typeface="Times New Roman"/>
                <a:sym typeface="Times New Roman"/>
              </a:rPr>
              <a:t>Soure code: </a:t>
            </a:r>
            <a:r>
              <a:rPr lang="en-US" sz="1600" u="sng">
                <a:solidFill>
                  <a:schemeClr val="hlink"/>
                </a:solidFill>
                <a:hlinkClick r:id="rId3"/>
              </a:rPr>
              <a:t>Data_Science/Systick.zip at main · giunzz/Data_Science</a:t>
            </a:r>
            <a:endParaRPr sz="2400"/>
          </a:p>
        </p:txBody>
      </p:sp>
      <p:pic>
        <p:nvPicPr>
          <p:cNvPr id="308" name="Google Shape;308;p26"/>
          <p:cNvPicPr preferRelativeResize="0"/>
          <p:nvPr/>
        </p:nvPicPr>
        <p:blipFill rotWithShape="1">
          <a:blip r:embed="rId4">
            <a:alphaModFix/>
          </a:blip>
          <a:srcRect b="0" l="0" r="0" t="0"/>
          <a:stretch/>
        </p:blipFill>
        <p:spPr>
          <a:xfrm>
            <a:off x="7772400" y="937053"/>
            <a:ext cx="4098468" cy="5082747"/>
          </a:xfrm>
          <a:prstGeom prst="rect">
            <a:avLst/>
          </a:prstGeom>
          <a:noFill/>
          <a:ln>
            <a:noFill/>
          </a:ln>
        </p:spPr>
      </p:pic>
      <p:sp>
        <p:nvSpPr>
          <p:cNvPr id="309" name="Google Shape;309;p26"/>
          <p:cNvSpPr txBox="1"/>
          <p:nvPr/>
        </p:nvSpPr>
        <p:spPr>
          <a:xfrm>
            <a:off x="8137068" y="2136742"/>
            <a:ext cx="22098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strike="noStrike">
                <a:solidFill>
                  <a:srgbClr val="188038"/>
                </a:solidFill>
                <a:latin typeface="Roboto Mono"/>
                <a:ea typeface="Roboto Mono"/>
                <a:cs typeface="Roboto Mono"/>
                <a:sym typeface="Roboto Mono"/>
              </a:rPr>
              <a:t>Callback + Delay</a:t>
            </a:r>
            <a:endParaRPr sz="1400">
              <a:solidFill>
                <a:schemeClr val="dk1"/>
              </a:solidFill>
              <a:latin typeface="Arial"/>
              <a:ea typeface="Arial"/>
              <a:cs typeface="Arial"/>
              <a:sym typeface="Arial"/>
            </a:endParaRPr>
          </a:p>
        </p:txBody>
      </p:sp>
      <p:sp>
        <p:nvSpPr>
          <p:cNvPr id="310" name="Google Shape;310;p26"/>
          <p:cNvSpPr txBox="1"/>
          <p:nvPr/>
        </p:nvSpPr>
        <p:spPr>
          <a:xfrm>
            <a:off x="8899068" y="3034645"/>
            <a:ext cx="11430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strike="noStrike">
                <a:solidFill>
                  <a:srgbClr val="188038"/>
                </a:solidFill>
                <a:latin typeface="Roboto Mono"/>
                <a:ea typeface="Roboto Mono"/>
                <a:cs typeface="Roboto Mono"/>
                <a:sym typeface="Roboto Mono"/>
              </a:rPr>
              <a:t>GetTick</a:t>
            </a:r>
            <a:endParaRPr sz="2000">
              <a:solidFill>
                <a:schemeClr val="dk1"/>
              </a:solidFill>
              <a:latin typeface="Arial"/>
              <a:ea typeface="Arial"/>
              <a:cs typeface="Arial"/>
              <a:sym typeface="Arial"/>
            </a:endParaRPr>
          </a:p>
        </p:txBody>
      </p:sp>
      <p:sp>
        <p:nvSpPr>
          <p:cNvPr id="311" name="Google Shape;311;p26"/>
          <p:cNvSpPr txBox="1"/>
          <p:nvPr/>
        </p:nvSpPr>
        <p:spPr>
          <a:xfrm>
            <a:off x="8594268" y="4711045"/>
            <a:ext cx="11430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strike="noStrike">
                <a:solidFill>
                  <a:srgbClr val="188038"/>
                </a:solidFill>
                <a:latin typeface="Roboto Mono"/>
                <a:ea typeface="Roboto Mono"/>
                <a:cs typeface="Roboto Mono"/>
                <a:sym typeface="Roboto Mono"/>
              </a:rPr>
              <a:t>Handler</a:t>
            </a:r>
            <a:endParaRPr sz="20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7"/>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1.5. Code demo</a:t>
            </a:r>
            <a:endParaRPr/>
          </a:p>
        </p:txBody>
      </p:sp>
      <p:sp>
        <p:nvSpPr>
          <p:cNvPr id="317" name="Google Shape;317;p27"/>
          <p:cNvSpPr txBox="1"/>
          <p:nvPr>
            <p:ph idx="1" type="body"/>
          </p:nvPr>
        </p:nvSpPr>
        <p:spPr>
          <a:xfrm>
            <a:off x="508000" y="1295400"/>
            <a:ext cx="110744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t>1.5.2. SysTick viết hàm sử dụng thanh ghi</a:t>
            </a:r>
            <a:endParaRPr sz="2400">
              <a:latin typeface="Times New Roman"/>
              <a:ea typeface="Times New Roman"/>
              <a:cs typeface="Times New Roman"/>
              <a:sym typeface="Times New Roman"/>
            </a:endParaRPr>
          </a:p>
          <a:p>
            <a:pPr indent="-342900" lvl="0" marL="342900" rtl="0" algn="l">
              <a:spcBef>
                <a:spcPts val="480"/>
              </a:spcBef>
              <a:spcAft>
                <a:spcPts val="0"/>
              </a:spcAft>
              <a:buSzPts val="2400"/>
              <a:buChar char="▪"/>
            </a:pPr>
            <a:r>
              <a:rPr lang="en-US" sz="2400">
                <a:latin typeface="Times New Roman"/>
                <a:ea typeface="Times New Roman"/>
                <a:cs typeface="Times New Roman"/>
                <a:sym typeface="Times New Roman"/>
              </a:rPr>
              <a:t>Mô phỏng:</a:t>
            </a:r>
            <a:endParaRPr/>
          </a:p>
          <a:p>
            <a:pPr indent="-342900" lvl="0" marL="342900" rtl="0" algn="l">
              <a:spcBef>
                <a:spcPts val="480"/>
              </a:spcBef>
              <a:spcAft>
                <a:spcPts val="0"/>
              </a:spcAft>
              <a:buSzPts val="2400"/>
              <a:buChar char="▪"/>
            </a:pPr>
            <a:r>
              <a:rPr lang="en-US" sz="2400">
                <a:latin typeface="Times New Roman"/>
                <a:ea typeface="Times New Roman"/>
                <a:cs typeface="Times New Roman"/>
                <a:sym typeface="Times New Roman"/>
              </a:rPr>
              <a:t>Bài tập SYSTICK chớp-tắt led cho STM32 </a:t>
            </a:r>
            <a:endParaRPr sz="2400">
              <a:latin typeface="Times New Roman"/>
              <a:ea typeface="Times New Roman"/>
              <a:cs typeface="Times New Roman"/>
              <a:sym typeface="Times New Roman"/>
            </a:endParaRPr>
          </a:p>
          <a:p>
            <a:pPr indent="-342900" lvl="0" marL="342900" rtl="0" algn="l">
              <a:spcBef>
                <a:spcPts val="480"/>
              </a:spcBef>
              <a:spcAft>
                <a:spcPts val="0"/>
              </a:spcAft>
              <a:buSzPts val="2400"/>
              <a:buChar char="▪"/>
            </a:pPr>
            <a:r>
              <a:rPr lang="en-US" sz="2400">
                <a:latin typeface="Times New Roman"/>
                <a:ea typeface="Times New Roman"/>
                <a:cs typeface="Times New Roman"/>
                <a:sym typeface="Times New Roman"/>
              </a:rPr>
              <a:t>(dòng STM32F103C08) để so sánh tốc độ</a:t>
            </a:r>
            <a:endParaRPr/>
          </a:p>
          <a:p>
            <a:pPr indent="-342900" lvl="0" marL="342900" rtl="0" algn="l">
              <a:spcBef>
                <a:spcPts val="480"/>
              </a:spcBef>
              <a:spcAft>
                <a:spcPts val="0"/>
              </a:spcAft>
              <a:buSzPts val="2400"/>
              <a:buChar char="▪"/>
            </a:pPr>
            <a:r>
              <a:rPr lang="en-US" sz="2400">
                <a:latin typeface="Times New Roman"/>
                <a:ea typeface="Times New Roman"/>
                <a:cs typeface="Times New Roman"/>
                <a:sym typeface="Times New Roman"/>
              </a:rPr>
              <a:t>Soure code: </a:t>
            </a:r>
            <a:r>
              <a:rPr lang="en-US" sz="2000" u="sng">
                <a:solidFill>
                  <a:schemeClr val="hlink"/>
                </a:solidFill>
                <a:hlinkClick r:id="rId3"/>
              </a:rPr>
              <a:t>giunzz/STM32_GK: STM32</a:t>
            </a:r>
            <a:endParaRPr sz="2400"/>
          </a:p>
          <a:p>
            <a:pPr indent="-342900" lvl="0" marL="342900" rtl="0" algn="l">
              <a:spcBef>
                <a:spcPts val="480"/>
              </a:spcBef>
              <a:spcAft>
                <a:spcPts val="0"/>
              </a:spcAft>
              <a:buSzPts val="2400"/>
              <a:buChar char="▪"/>
            </a:pPr>
            <a:r>
              <a:rPr lang="en-US" sz="2400">
                <a:latin typeface="Times New Roman"/>
                <a:ea typeface="Times New Roman"/>
                <a:cs typeface="Times New Roman"/>
                <a:sym typeface="Times New Roman"/>
              </a:rPr>
              <a:t>Video thực nghiệm: </a:t>
            </a:r>
            <a:endParaRPr/>
          </a:p>
          <a:p>
            <a:pPr indent="-190500" lvl="0" marL="342900" rtl="0" algn="l">
              <a:spcBef>
                <a:spcPts val="480"/>
              </a:spcBef>
              <a:spcAft>
                <a:spcPts val="0"/>
              </a:spcAft>
              <a:buSzPts val="2400"/>
              <a:buNone/>
            </a:pPr>
            <a:r>
              <a:t/>
            </a:r>
            <a:endParaRPr sz="2400">
              <a:latin typeface="Times New Roman"/>
              <a:ea typeface="Times New Roman"/>
              <a:cs typeface="Times New Roman"/>
              <a:sym typeface="Times New Roman"/>
            </a:endParaRPr>
          </a:p>
        </p:txBody>
      </p:sp>
      <p:pic>
        <p:nvPicPr>
          <p:cNvPr id="318" name="Google Shape;318;p27"/>
          <p:cNvPicPr preferRelativeResize="0"/>
          <p:nvPr/>
        </p:nvPicPr>
        <p:blipFill>
          <a:blip r:embed="rId4">
            <a:alphaModFix/>
          </a:blip>
          <a:stretch>
            <a:fillRect/>
          </a:stretch>
        </p:blipFill>
        <p:spPr>
          <a:xfrm>
            <a:off x="6574470" y="1629556"/>
            <a:ext cx="5334001" cy="4171844"/>
          </a:xfrm>
          <a:prstGeom prst="rect">
            <a:avLst/>
          </a:prstGeom>
          <a:noFill/>
          <a:ln>
            <a:noFill/>
          </a:ln>
        </p:spPr>
      </p:pic>
      <p:cxnSp>
        <p:nvCxnSpPr>
          <p:cNvPr id="319" name="Google Shape;319;p27"/>
          <p:cNvCxnSpPr>
            <a:endCxn id="320" idx="2"/>
          </p:cNvCxnSpPr>
          <p:nvPr/>
        </p:nvCxnSpPr>
        <p:spPr>
          <a:xfrm flipH="1" rot="10800000">
            <a:off x="6781800" y="2209793"/>
            <a:ext cx="419100" cy="762000"/>
          </a:xfrm>
          <a:prstGeom prst="straightConnector1">
            <a:avLst/>
          </a:prstGeom>
          <a:noFill/>
          <a:ln cap="flat" cmpd="sng" w="9525">
            <a:solidFill>
              <a:srgbClr val="4382E0"/>
            </a:solidFill>
            <a:prstDash val="solid"/>
            <a:round/>
            <a:headEnd len="sm" w="sm" type="none"/>
            <a:tailEnd len="med" w="med" type="triangle"/>
          </a:ln>
        </p:spPr>
      </p:cxnSp>
      <p:cxnSp>
        <p:nvCxnSpPr>
          <p:cNvPr id="321" name="Google Shape;321;p27"/>
          <p:cNvCxnSpPr/>
          <p:nvPr/>
        </p:nvCxnSpPr>
        <p:spPr>
          <a:xfrm flipH="1" rot="10800000">
            <a:off x="7847400" y="3213001"/>
            <a:ext cx="610800" cy="432000"/>
          </a:xfrm>
          <a:prstGeom prst="straightConnector1">
            <a:avLst/>
          </a:prstGeom>
          <a:noFill/>
          <a:ln cap="flat" cmpd="sng" w="9525">
            <a:solidFill>
              <a:srgbClr val="4382E0"/>
            </a:solidFill>
            <a:prstDash val="solid"/>
            <a:round/>
            <a:headEnd len="sm" w="sm" type="none"/>
            <a:tailEnd len="med" w="med" type="triangle"/>
          </a:ln>
        </p:spPr>
      </p:cxnSp>
      <p:sp>
        <p:nvSpPr>
          <p:cNvPr id="320" name="Google Shape;320;p27"/>
          <p:cNvSpPr txBox="1"/>
          <p:nvPr/>
        </p:nvSpPr>
        <p:spPr>
          <a:xfrm>
            <a:off x="6629400" y="1840493"/>
            <a:ext cx="1143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rPr>
              <a:t>5</a:t>
            </a:r>
            <a:r>
              <a:rPr lang="en-US" sz="1800">
                <a:solidFill>
                  <a:schemeClr val="dk1"/>
                </a:solidFill>
                <a:latin typeface="Arial"/>
                <a:ea typeface="Arial"/>
                <a:cs typeface="Arial"/>
                <a:sym typeface="Arial"/>
              </a:rPr>
              <a:t>0ms </a:t>
            </a:r>
            <a:endParaRPr/>
          </a:p>
        </p:txBody>
      </p:sp>
      <p:sp>
        <p:nvSpPr>
          <p:cNvPr id="322" name="Google Shape;322;p27"/>
          <p:cNvSpPr txBox="1"/>
          <p:nvPr/>
        </p:nvSpPr>
        <p:spPr>
          <a:xfrm>
            <a:off x="7886700" y="2867726"/>
            <a:ext cx="1143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rPr>
              <a:t>10</a:t>
            </a:r>
            <a:r>
              <a:rPr lang="en-US" sz="1800">
                <a:solidFill>
                  <a:schemeClr val="dk1"/>
                </a:solidFill>
                <a:latin typeface="Arial"/>
                <a:ea typeface="Arial"/>
                <a:cs typeface="Arial"/>
                <a:sym typeface="Arial"/>
              </a:rPr>
              <a:t>0ms </a:t>
            </a:r>
            <a:endParaRPr/>
          </a:p>
        </p:txBody>
      </p:sp>
      <p:sp>
        <p:nvSpPr>
          <p:cNvPr id="323" name="Google Shape;323;p27"/>
          <p:cNvSpPr txBox="1"/>
          <p:nvPr/>
        </p:nvSpPr>
        <p:spPr>
          <a:xfrm>
            <a:off x="7717900" y="5083963"/>
            <a:ext cx="1143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1000ms </a:t>
            </a:r>
            <a:endParaRPr/>
          </a:p>
        </p:txBody>
      </p:sp>
      <p:cxnSp>
        <p:nvCxnSpPr>
          <p:cNvPr id="324" name="Google Shape;324;p27"/>
          <p:cNvCxnSpPr>
            <a:endCxn id="323" idx="0"/>
          </p:cNvCxnSpPr>
          <p:nvPr/>
        </p:nvCxnSpPr>
        <p:spPr>
          <a:xfrm flipH="1">
            <a:off x="8289400" y="4696063"/>
            <a:ext cx="289200" cy="387900"/>
          </a:xfrm>
          <a:prstGeom prst="straightConnector1">
            <a:avLst/>
          </a:prstGeom>
          <a:noFill/>
          <a:ln cap="flat" cmpd="sng" w="9525">
            <a:solidFill>
              <a:srgbClr val="4382E0"/>
            </a:solidFill>
            <a:prstDash val="solid"/>
            <a:round/>
            <a:headEnd len="sm" w="sm"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8"/>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1.5. Video thực nghiệm</a:t>
            </a:r>
            <a:endParaRPr/>
          </a:p>
        </p:txBody>
      </p:sp>
      <p:pic>
        <p:nvPicPr>
          <p:cNvPr id="330" name="Google Shape;330;p28"/>
          <p:cNvPicPr preferRelativeResize="0"/>
          <p:nvPr>
            <p:ph idx="1" type="body"/>
          </p:nvPr>
        </p:nvPicPr>
        <p:blipFill rotWithShape="1">
          <a:blip r:embed="rId3">
            <a:alphaModFix/>
          </a:blip>
          <a:srcRect b="0" l="0" r="0" t="0"/>
          <a:stretch/>
        </p:blipFill>
        <p:spPr>
          <a:xfrm>
            <a:off x="1844675" y="1304827"/>
            <a:ext cx="8399463" cy="472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9"/>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1.5. Code demo</a:t>
            </a:r>
            <a:endParaRPr/>
          </a:p>
        </p:txBody>
      </p:sp>
      <p:sp>
        <p:nvSpPr>
          <p:cNvPr id="336" name="Google Shape;336;p29"/>
          <p:cNvSpPr txBox="1"/>
          <p:nvPr>
            <p:ph idx="1" type="body"/>
          </p:nvPr>
        </p:nvSpPr>
        <p:spPr>
          <a:xfrm>
            <a:off x="508000" y="1268151"/>
            <a:ext cx="110744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t>1.5.3. Sử dụng API điều khiển servo  </a:t>
            </a:r>
            <a:endParaRPr sz="2400">
              <a:latin typeface="Times New Roman"/>
              <a:ea typeface="Times New Roman"/>
              <a:cs typeface="Times New Roman"/>
              <a:sym typeface="Times New Roman"/>
            </a:endParaRPr>
          </a:p>
          <a:p>
            <a:pPr indent="-190500" lvl="0" marL="342900" rtl="0" algn="l">
              <a:spcBef>
                <a:spcPts val="480"/>
              </a:spcBef>
              <a:spcAft>
                <a:spcPts val="0"/>
              </a:spcAft>
              <a:buSzPts val="2400"/>
              <a:buNone/>
            </a:pPr>
            <a:r>
              <a:t/>
            </a:r>
            <a:endParaRPr sz="2400">
              <a:latin typeface="Times New Roman"/>
              <a:ea typeface="Times New Roman"/>
              <a:cs typeface="Times New Roman"/>
              <a:sym typeface="Times New Roman"/>
            </a:endParaRPr>
          </a:p>
        </p:txBody>
      </p:sp>
      <p:pic>
        <p:nvPicPr>
          <p:cNvPr id="337" name="Google Shape;337;p29"/>
          <p:cNvPicPr preferRelativeResize="0"/>
          <p:nvPr/>
        </p:nvPicPr>
        <p:blipFill rotWithShape="1">
          <a:blip r:embed="rId3">
            <a:alphaModFix/>
          </a:blip>
          <a:srcRect b="0" l="0" r="0" t="0"/>
          <a:stretch/>
        </p:blipFill>
        <p:spPr>
          <a:xfrm>
            <a:off x="4991100" y="1041253"/>
            <a:ext cx="2514600" cy="5232694"/>
          </a:xfrm>
          <a:prstGeom prst="rect">
            <a:avLst/>
          </a:prstGeom>
          <a:noFill/>
          <a:ln>
            <a:noFill/>
          </a:ln>
        </p:spPr>
      </p:pic>
      <p:sp>
        <p:nvSpPr>
          <p:cNvPr id="338" name="Google Shape;338;p29"/>
          <p:cNvSpPr txBox="1"/>
          <p:nvPr/>
        </p:nvSpPr>
        <p:spPr>
          <a:xfrm>
            <a:off x="7239000" y="5632081"/>
            <a:ext cx="3505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Sơ đồ ngắt Systick sử dụng API. </a:t>
            </a:r>
            <a:endParaRPr sz="1800">
              <a:solidFill>
                <a:schemeClr val="dk1"/>
              </a:solidFill>
              <a:latin typeface="Arial"/>
              <a:ea typeface="Arial"/>
              <a:cs typeface="Arial"/>
              <a:sym typeface="Arial"/>
            </a:endParaRPr>
          </a:p>
        </p:txBody>
      </p:sp>
      <p:sp>
        <p:nvSpPr>
          <p:cNvPr id="339" name="Google Shape;339;p29"/>
          <p:cNvSpPr txBox="1"/>
          <p:nvPr/>
        </p:nvSpPr>
        <p:spPr>
          <a:xfrm>
            <a:off x="508000" y="2133600"/>
            <a:ext cx="3987800" cy="1200329"/>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strike="noStrike">
                <a:solidFill>
                  <a:srgbClr val="000000"/>
                </a:solidFill>
                <a:latin typeface="Arial"/>
                <a:ea typeface="Arial"/>
                <a:cs typeface="Arial"/>
                <a:sym typeface="Arial"/>
              </a:rPr>
              <a:t>Ví dụ: quá trình điều khiển động cơ cho cá ăn. Mỗi khi có lệnh cho ăn thì sẽ thực hiện đếm lên 1000 tick tương ứng với 1s</a:t>
            </a:r>
            <a:endParaRPr b="0" sz="18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0"/>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1.4. Code demo</a:t>
            </a:r>
            <a:endParaRPr/>
          </a:p>
        </p:txBody>
      </p:sp>
      <p:sp>
        <p:nvSpPr>
          <p:cNvPr id="345" name="Google Shape;345;p30"/>
          <p:cNvSpPr txBox="1"/>
          <p:nvPr>
            <p:ph idx="1" type="body"/>
          </p:nvPr>
        </p:nvSpPr>
        <p:spPr>
          <a:xfrm>
            <a:off x="508000" y="1295400"/>
            <a:ext cx="110744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t>1.5.3. Sử dụng API  </a:t>
            </a:r>
            <a:endParaRPr sz="2400">
              <a:latin typeface="Times New Roman"/>
              <a:ea typeface="Times New Roman"/>
              <a:cs typeface="Times New Roman"/>
              <a:sym typeface="Times New Roman"/>
            </a:endParaRPr>
          </a:p>
          <a:p>
            <a:pPr indent="-190500" lvl="0" marL="342900" rtl="0" algn="l">
              <a:spcBef>
                <a:spcPts val="480"/>
              </a:spcBef>
              <a:spcAft>
                <a:spcPts val="0"/>
              </a:spcAft>
              <a:buSzPts val="2400"/>
              <a:buNone/>
            </a:pPr>
            <a:r>
              <a:t/>
            </a:r>
            <a:endParaRPr sz="2400">
              <a:latin typeface="Times New Roman"/>
              <a:ea typeface="Times New Roman"/>
              <a:cs typeface="Times New Roman"/>
              <a:sym typeface="Times New Roman"/>
            </a:endParaRPr>
          </a:p>
        </p:txBody>
      </p:sp>
      <p:sp>
        <p:nvSpPr>
          <p:cNvPr id="346" name="Google Shape;346;p30"/>
          <p:cNvSpPr txBox="1"/>
          <p:nvPr/>
        </p:nvSpPr>
        <p:spPr>
          <a:xfrm>
            <a:off x="483647" y="1828800"/>
            <a:ext cx="6094428" cy="3416320"/>
          </a:xfrm>
          <a:prstGeom prst="rect">
            <a:avLst/>
          </a:prstGeom>
          <a:noFill/>
          <a:ln>
            <a:noFill/>
          </a:ln>
        </p:spPr>
        <p:txBody>
          <a:bodyPr anchorCtr="0" anchor="t" bIns="45700" lIns="91425" spcFirstLastPara="1" rIns="91425" wrap="square" tIns="45700">
            <a:spAutoFit/>
          </a:bodyPr>
          <a:lstStyle/>
          <a:p>
            <a:pPr indent="0" lvl="0" marL="25400" marR="0" rtl="0" algn="l">
              <a:spcBef>
                <a:spcPts val="0"/>
              </a:spcBef>
              <a:spcAft>
                <a:spcPts val="0"/>
              </a:spcAft>
              <a:buNone/>
            </a:pPr>
            <a:r>
              <a:rPr b="1" i="0" lang="en-US" sz="1800" u="none" strike="noStrike">
                <a:solidFill>
                  <a:srgbClr val="7F0055"/>
                </a:solidFill>
                <a:latin typeface="Arial"/>
                <a:ea typeface="Arial"/>
                <a:cs typeface="Arial"/>
                <a:sym typeface="Arial"/>
              </a:rPr>
              <a:t>void</a:t>
            </a:r>
            <a:r>
              <a:rPr b="0" i="0" lang="en-US" sz="1800" u="none" strike="noStrike">
                <a:solidFill>
                  <a:srgbClr val="000000"/>
                </a:solidFill>
                <a:latin typeface="Arial"/>
                <a:ea typeface="Arial"/>
                <a:cs typeface="Arial"/>
                <a:sym typeface="Arial"/>
              </a:rPr>
              <a:t> </a:t>
            </a:r>
            <a:r>
              <a:rPr b="1" i="0" lang="en-US" sz="1800" u="none" strike="noStrike">
                <a:solidFill>
                  <a:srgbClr val="000000"/>
                </a:solidFill>
                <a:latin typeface="Arial"/>
                <a:ea typeface="Arial"/>
                <a:cs typeface="Arial"/>
                <a:sym typeface="Arial"/>
              </a:rPr>
              <a:t>SysTick_Handler</a:t>
            </a:r>
            <a:r>
              <a:rPr b="0" i="0" lang="en-US" sz="1800" u="none" strike="noStrike">
                <a:solidFill>
                  <a:srgbClr val="000000"/>
                </a:solidFill>
                <a:latin typeface="Arial"/>
                <a:ea typeface="Arial"/>
                <a:cs typeface="Arial"/>
                <a:sym typeface="Arial"/>
              </a:rPr>
              <a:t>(</a:t>
            </a:r>
            <a:r>
              <a:rPr b="1" i="0" lang="en-US" sz="1800" u="none" strike="noStrike">
                <a:solidFill>
                  <a:srgbClr val="7F0055"/>
                </a:solidFill>
                <a:latin typeface="Arial"/>
                <a:ea typeface="Arial"/>
                <a:cs typeface="Arial"/>
                <a:sym typeface="Arial"/>
              </a:rPr>
              <a:t>void</a:t>
            </a:r>
            <a:r>
              <a:rPr b="0" i="0" lang="en-US" sz="1800" u="none" strike="noStrike">
                <a:solidFill>
                  <a:srgbClr val="000000"/>
                </a:solidFill>
                <a:latin typeface="Arial"/>
                <a:ea typeface="Arial"/>
                <a:cs typeface="Arial"/>
                <a:sym typeface="Arial"/>
              </a:rPr>
              <a:t>)</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a:t>
            </a:r>
            <a:r>
              <a:rPr b="0" i="0" lang="en-US" sz="1800" u="none" strike="noStrike">
                <a:solidFill>
                  <a:srgbClr val="3F7F5F"/>
                </a:solidFill>
                <a:latin typeface="Arial"/>
                <a:ea typeface="Arial"/>
                <a:cs typeface="Arial"/>
                <a:sym typeface="Arial"/>
              </a:rPr>
              <a:t>/*</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3F7F5F"/>
                </a:solidFill>
                <a:latin typeface="Arial"/>
                <a:ea typeface="Arial"/>
                <a:cs typeface="Arial"/>
                <a:sym typeface="Arial"/>
              </a:rPr>
              <a:t> USER CODE BEGIN SysTick_IRQn 0 */</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a:t>
            </a:r>
            <a:r>
              <a:rPr b="0" i="0" lang="en-US" sz="1800" u="none" strike="noStrike">
                <a:solidFill>
                  <a:srgbClr val="3F7F5F"/>
                </a:solidFill>
                <a:latin typeface="Arial"/>
                <a:ea typeface="Arial"/>
                <a:cs typeface="Arial"/>
                <a:sym typeface="Arial"/>
              </a:rPr>
              <a:t>/* USER CODE END SysTick_IRQn 0 *</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HAL_IncTick();</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a:t>
            </a:r>
            <a:r>
              <a:rPr b="0" i="0" lang="en-US" sz="1800" u="none" strike="noStrike">
                <a:solidFill>
                  <a:srgbClr val="3F7F5F"/>
                </a:solidFill>
                <a:latin typeface="Arial"/>
                <a:ea typeface="Arial"/>
                <a:cs typeface="Arial"/>
                <a:sym typeface="Arial"/>
              </a:rPr>
              <a:t>/* USER CODE BEGIN SysTick_IRQn 1 */</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HAL_SYSTICK_IRQHandler();    </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3F7F5F"/>
                </a:solidFill>
                <a:latin typeface="Arial"/>
                <a:ea typeface="Arial"/>
                <a:cs typeface="Arial"/>
                <a:sym typeface="Arial"/>
              </a:rPr>
              <a:t>/* USER CODE END SysTick_IRQn 1 */</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a:t>
            </a:r>
            <a:endParaRPr b="0" sz="1800">
              <a:solidFill>
                <a:schemeClr val="dk1"/>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347" name="Google Shape;347;p30"/>
          <p:cNvSpPr txBox="1"/>
          <p:nvPr/>
        </p:nvSpPr>
        <p:spPr>
          <a:xfrm>
            <a:off x="6578075" y="1020764"/>
            <a:ext cx="6094500" cy="4802400"/>
          </a:xfrm>
          <a:prstGeom prst="rect">
            <a:avLst/>
          </a:prstGeom>
          <a:noFill/>
          <a:ln>
            <a:noFill/>
          </a:ln>
        </p:spPr>
        <p:txBody>
          <a:bodyPr anchorCtr="0" anchor="t" bIns="45700" lIns="91425" spcFirstLastPara="1" rIns="91425" wrap="square" tIns="45700">
            <a:spAutoFit/>
          </a:bodyPr>
          <a:lstStyle/>
          <a:p>
            <a:pPr indent="0" lvl="0" marL="25400" marR="0" rtl="0" algn="l">
              <a:spcBef>
                <a:spcPts val="0"/>
              </a:spcBef>
              <a:spcAft>
                <a:spcPts val="0"/>
              </a:spcAft>
              <a:buNone/>
            </a:pPr>
            <a:r>
              <a:rPr b="1" i="0" lang="en-US" sz="1800" u="none" strike="noStrike">
                <a:solidFill>
                  <a:srgbClr val="7F0055"/>
                </a:solidFill>
                <a:latin typeface="Arial"/>
                <a:ea typeface="Arial"/>
                <a:cs typeface="Arial"/>
                <a:sym typeface="Arial"/>
              </a:rPr>
              <a:t>void</a:t>
            </a:r>
            <a:r>
              <a:rPr b="0" i="0" lang="en-US" sz="1800" u="none" strike="noStrike">
                <a:solidFill>
                  <a:srgbClr val="000000"/>
                </a:solidFill>
                <a:latin typeface="Arial"/>
                <a:ea typeface="Arial"/>
                <a:cs typeface="Arial"/>
                <a:sym typeface="Arial"/>
              </a:rPr>
              <a:t> </a:t>
            </a:r>
            <a:r>
              <a:rPr b="1" i="0" lang="en-US" sz="1800" u="none" strike="noStrike">
                <a:solidFill>
                  <a:srgbClr val="000000"/>
                </a:solidFill>
                <a:latin typeface="Arial"/>
                <a:ea typeface="Arial"/>
                <a:cs typeface="Arial"/>
                <a:sym typeface="Arial"/>
              </a:rPr>
              <a:t>HAL_SYSTICK_IRQHandler</a:t>
            </a:r>
            <a:r>
              <a:rPr b="0" i="0" lang="en-US" sz="1800" u="none" strike="noStrike">
                <a:solidFill>
                  <a:srgbClr val="000000"/>
                </a:solidFill>
                <a:latin typeface="Arial"/>
                <a:ea typeface="Arial"/>
                <a:cs typeface="Arial"/>
                <a:sym typeface="Arial"/>
              </a:rPr>
              <a:t>(</a:t>
            </a:r>
            <a:r>
              <a:rPr b="1" i="0" lang="en-US" sz="1800" u="none" strike="noStrike">
                <a:solidFill>
                  <a:srgbClr val="7F0055"/>
                </a:solidFill>
                <a:latin typeface="Arial"/>
                <a:ea typeface="Arial"/>
                <a:cs typeface="Arial"/>
                <a:sym typeface="Arial"/>
              </a:rPr>
              <a:t>void</a:t>
            </a:r>
            <a:r>
              <a:rPr b="0" i="0" lang="en-US" sz="1800" u="none" strike="noStrike">
                <a:solidFill>
                  <a:srgbClr val="000000"/>
                </a:solidFill>
                <a:latin typeface="Arial"/>
                <a:ea typeface="Arial"/>
                <a:cs typeface="Arial"/>
                <a:sym typeface="Arial"/>
              </a:rPr>
              <a:t>)</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HAL_SYSTICK_Callback();</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a:t>
            </a:r>
            <a:endParaRPr b="0" sz="1800">
              <a:solidFill>
                <a:schemeClr val="dk1"/>
              </a:solidFill>
              <a:latin typeface="Arial"/>
              <a:ea typeface="Arial"/>
              <a:cs typeface="Arial"/>
              <a:sym typeface="Arial"/>
            </a:endParaRPr>
          </a:p>
          <a:p>
            <a:pPr indent="0" lvl="0" marL="25400" marR="0" rtl="0" algn="l">
              <a:spcBef>
                <a:spcPts val="0"/>
              </a:spcBef>
              <a:spcAft>
                <a:spcPts val="0"/>
              </a:spcAft>
              <a:buNone/>
            </a:pPr>
            <a:br>
              <a:rPr b="0" lang="en-US" sz="1800">
                <a:solidFill>
                  <a:schemeClr val="dk1"/>
                </a:solidFill>
                <a:latin typeface="Arial"/>
                <a:ea typeface="Arial"/>
                <a:cs typeface="Arial"/>
                <a:sym typeface="Arial"/>
              </a:rPr>
            </a:br>
            <a:r>
              <a:rPr b="1" i="0" lang="en-US" sz="1800" u="none" strike="noStrike">
                <a:solidFill>
                  <a:srgbClr val="7F0055"/>
                </a:solidFill>
                <a:latin typeface="Arial"/>
                <a:ea typeface="Arial"/>
                <a:cs typeface="Arial"/>
                <a:sym typeface="Arial"/>
              </a:rPr>
              <a:t>void</a:t>
            </a:r>
            <a:r>
              <a:rPr b="0" i="0" lang="en-US" sz="1800" u="none" strike="noStrike">
                <a:solidFill>
                  <a:srgbClr val="000000"/>
                </a:solidFill>
                <a:latin typeface="Arial"/>
                <a:ea typeface="Arial"/>
                <a:cs typeface="Arial"/>
                <a:sym typeface="Arial"/>
              </a:rPr>
              <a:t> </a:t>
            </a:r>
            <a:r>
              <a:rPr b="1" i="0" lang="en-US" sz="1800" u="none" strike="noStrike">
                <a:solidFill>
                  <a:srgbClr val="000000"/>
                </a:solidFill>
                <a:latin typeface="Arial"/>
                <a:ea typeface="Arial"/>
                <a:cs typeface="Arial"/>
                <a:sym typeface="Arial"/>
              </a:rPr>
              <a:t>HAL_SYSTICK_Callback</a:t>
            </a:r>
            <a:r>
              <a:rPr b="0" i="0" lang="en-US" sz="1800" u="none" strike="noStrike">
                <a:solidFill>
                  <a:srgbClr val="000000"/>
                </a:solidFill>
                <a:latin typeface="Arial"/>
                <a:ea typeface="Arial"/>
                <a:cs typeface="Arial"/>
                <a:sym typeface="Arial"/>
              </a:rPr>
              <a:t>(</a:t>
            </a:r>
            <a:r>
              <a:rPr b="1" i="0" lang="en-US" sz="1800" u="none" strike="noStrike">
                <a:solidFill>
                  <a:srgbClr val="7F0055"/>
                </a:solidFill>
                <a:latin typeface="Arial"/>
                <a:ea typeface="Arial"/>
                <a:cs typeface="Arial"/>
                <a:sym typeface="Arial"/>
              </a:rPr>
              <a:t>void</a:t>
            </a:r>
            <a:r>
              <a:rPr b="0" i="0" lang="en-US" sz="1800" u="none" strike="noStrike">
                <a:solidFill>
                  <a:srgbClr val="000000"/>
                </a:solidFill>
                <a:latin typeface="Arial"/>
                <a:ea typeface="Arial"/>
                <a:cs typeface="Arial"/>
                <a:sym typeface="Arial"/>
              </a:rPr>
              <a:t>)</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a:t>
            </a:r>
            <a:r>
              <a:rPr b="0" i="0" lang="en-US" sz="1800" u="none" strike="noStrike">
                <a:solidFill>
                  <a:srgbClr val="3F7F5F"/>
                </a:solidFill>
                <a:latin typeface="Arial"/>
                <a:ea typeface="Arial"/>
                <a:cs typeface="Arial"/>
                <a:sym typeface="Arial"/>
              </a:rPr>
              <a:t>// </a:t>
            </a:r>
            <a:r>
              <a:rPr b="0" i="0" lang="en-US" sz="1800" u="sng">
                <a:solidFill>
                  <a:srgbClr val="3F7F5F"/>
                </a:solidFill>
                <a:latin typeface="Arial"/>
                <a:ea typeface="Arial"/>
                <a:cs typeface="Arial"/>
                <a:sym typeface="Arial"/>
              </a:rPr>
              <a:t>Ví</a:t>
            </a:r>
            <a:r>
              <a:rPr b="0" i="0" lang="en-US" sz="1800" u="none" strike="noStrike">
                <a:solidFill>
                  <a:srgbClr val="3F7F5F"/>
                </a:solidFill>
                <a:latin typeface="Arial"/>
                <a:ea typeface="Arial"/>
                <a:cs typeface="Arial"/>
                <a:sym typeface="Arial"/>
              </a:rPr>
              <a:t> </a:t>
            </a:r>
            <a:r>
              <a:rPr b="0" i="0" lang="en-US" sz="1800" u="sng">
                <a:solidFill>
                  <a:srgbClr val="3F7F5F"/>
                </a:solidFill>
                <a:latin typeface="Arial"/>
                <a:ea typeface="Arial"/>
                <a:cs typeface="Arial"/>
                <a:sym typeface="Arial"/>
              </a:rPr>
              <a:t>dụ</a:t>
            </a:r>
            <a:r>
              <a:rPr b="0" i="0" lang="en-US" sz="1800" u="none" strike="noStrike">
                <a:solidFill>
                  <a:srgbClr val="3F7F5F"/>
                </a:solidFill>
                <a:latin typeface="Arial"/>
                <a:ea typeface="Arial"/>
                <a:cs typeface="Arial"/>
                <a:sym typeface="Arial"/>
              </a:rPr>
              <a:t>: quay </a:t>
            </a:r>
            <a:r>
              <a:rPr b="0" i="0" lang="en-US" sz="1800" u="sng">
                <a:solidFill>
                  <a:srgbClr val="3F7F5F"/>
                </a:solidFill>
                <a:latin typeface="Arial"/>
                <a:ea typeface="Arial"/>
                <a:cs typeface="Arial"/>
                <a:sym typeface="Arial"/>
              </a:rPr>
              <a:t>động</a:t>
            </a:r>
            <a:r>
              <a:rPr b="0" i="0" lang="en-US" sz="1800" u="none" strike="noStrike">
                <a:solidFill>
                  <a:srgbClr val="3F7F5F"/>
                </a:solidFill>
                <a:latin typeface="Arial"/>
                <a:ea typeface="Arial"/>
                <a:cs typeface="Arial"/>
                <a:sym typeface="Arial"/>
              </a:rPr>
              <a:t> </a:t>
            </a:r>
            <a:r>
              <a:rPr b="0" i="0" lang="en-US" sz="1800" u="sng">
                <a:solidFill>
                  <a:srgbClr val="3F7F5F"/>
                </a:solidFill>
                <a:latin typeface="Arial"/>
                <a:ea typeface="Arial"/>
                <a:cs typeface="Arial"/>
                <a:sym typeface="Arial"/>
              </a:rPr>
              <a:t>cơ</a:t>
            </a:r>
            <a:r>
              <a:rPr b="0" i="0" lang="en-US" sz="1800" u="none" strike="noStrike">
                <a:solidFill>
                  <a:srgbClr val="3F7F5F"/>
                </a:solidFill>
                <a:latin typeface="Arial"/>
                <a:ea typeface="Arial"/>
                <a:cs typeface="Arial"/>
                <a:sym typeface="Arial"/>
              </a:rPr>
              <a:t> </a:t>
            </a:r>
            <a:r>
              <a:rPr b="0" i="0" lang="en-US" sz="1800" u="sng">
                <a:solidFill>
                  <a:srgbClr val="3F7F5F"/>
                </a:solidFill>
                <a:latin typeface="Arial"/>
                <a:ea typeface="Arial"/>
                <a:cs typeface="Arial"/>
                <a:sym typeface="Arial"/>
              </a:rPr>
              <a:t>trong</a:t>
            </a:r>
            <a:r>
              <a:rPr b="0" i="0" lang="en-US" sz="1800" u="none" strike="noStrike">
                <a:solidFill>
                  <a:srgbClr val="3F7F5F"/>
                </a:solidFill>
                <a:latin typeface="Arial"/>
                <a:ea typeface="Arial"/>
                <a:cs typeface="Arial"/>
                <a:sym typeface="Arial"/>
              </a:rPr>
              <a:t> 1s</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a:t>
            </a:r>
            <a:r>
              <a:rPr b="1" i="0" lang="en-US" sz="1800" u="none" strike="noStrike">
                <a:solidFill>
                  <a:srgbClr val="7F0055"/>
                </a:solidFill>
                <a:latin typeface="Arial"/>
                <a:ea typeface="Arial"/>
                <a:cs typeface="Arial"/>
                <a:sym typeface="Arial"/>
              </a:rPr>
              <a:t>static</a:t>
            </a:r>
            <a:r>
              <a:rPr b="0" i="0" lang="en-US" sz="1800" u="none" strike="noStrike">
                <a:solidFill>
                  <a:srgbClr val="000000"/>
                </a:solidFill>
                <a:latin typeface="Arial"/>
                <a:ea typeface="Arial"/>
                <a:cs typeface="Arial"/>
                <a:sym typeface="Arial"/>
              </a:rPr>
              <a:t> </a:t>
            </a:r>
            <a:r>
              <a:rPr b="0" i="0" lang="en-US" sz="1800" u="none" strike="noStrike">
                <a:solidFill>
                  <a:srgbClr val="005032"/>
                </a:solidFill>
                <a:latin typeface="Arial"/>
                <a:ea typeface="Arial"/>
                <a:cs typeface="Arial"/>
                <a:sym typeface="Arial"/>
              </a:rPr>
              <a:t>uint32_t</a:t>
            </a:r>
            <a:r>
              <a:rPr b="0" i="0" lang="en-US" sz="1800" u="none" strike="noStrike">
                <a:solidFill>
                  <a:srgbClr val="000000"/>
                </a:solidFill>
                <a:latin typeface="Arial"/>
                <a:ea typeface="Arial"/>
                <a:cs typeface="Arial"/>
                <a:sym typeface="Arial"/>
              </a:rPr>
              <a:t> counter = 0;</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a:t>
            </a:r>
            <a:r>
              <a:rPr b="1" i="0" lang="en-US" sz="1800" u="none" strike="noStrike">
                <a:solidFill>
                  <a:srgbClr val="7F0055"/>
                </a:solidFill>
                <a:latin typeface="Arial"/>
                <a:ea typeface="Arial"/>
                <a:cs typeface="Arial"/>
                <a:sym typeface="Arial"/>
              </a:rPr>
              <a:t>if</a:t>
            </a:r>
            <a:r>
              <a:rPr b="0" i="0" lang="en-US" sz="1800" u="none" strike="noStrike">
                <a:solidFill>
                  <a:srgbClr val="000000"/>
                </a:solidFill>
                <a:latin typeface="Arial"/>
                <a:ea typeface="Arial"/>
                <a:cs typeface="Arial"/>
                <a:sym typeface="Arial"/>
              </a:rPr>
              <a:t>(counter &gt;= </a:t>
            </a:r>
            <a:r>
              <a:rPr lang="en-US" sz="1800"/>
              <a:t>1</a:t>
            </a:r>
            <a:r>
              <a:rPr b="0" i="0" lang="en-US" sz="1800" u="none" strike="noStrike">
                <a:solidFill>
                  <a:srgbClr val="000000"/>
                </a:solidFill>
                <a:latin typeface="Arial"/>
                <a:ea typeface="Arial"/>
                <a:cs typeface="Arial"/>
                <a:sym typeface="Arial"/>
              </a:rPr>
              <a:t>000) {  </a:t>
            </a:r>
            <a:r>
              <a:rPr b="0" i="0" lang="en-US" sz="1800" u="none" strike="noStrike">
                <a:solidFill>
                  <a:srgbClr val="3F7F5F"/>
                </a:solidFill>
                <a:latin typeface="Arial"/>
                <a:ea typeface="Arial"/>
                <a:cs typeface="Arial"/>
                <a:sym typeface="Arial"/>
              </a:rPr>
              <a:t>// 1000 * 1ms = 1s</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feed.</a:t>
            </a:r>
            <a:r>
              <a:rPr b="0" i="0" lang="en-US" sz="1800" u="none" strike="noStrike">
                <a:solidFill>
                  <a:srgbClr val="0000C0"/>
                </a:solidFill>
                <a:latin typeface="Arial"/>
                <a:ea typeface="Arial"/>
                <a:cs typeface="Arial"/>
                <a:sym typeface="Arial"/>
              </a:rPr>
              <a:t>IsFeed</a:t>
            </a:r>
            <a:r>
              <a:rPr b="0" i="0" lang="en-US" sz="1800" u="none" strike="noStrike">
                <a:solidFill>
                  <a:srgbClr val="000000"/>
                </a:solidFill>
                <a:latin typeface="Arial"/>
                <a:ea typeface="Arial"/>
                <a:cs typeface="Arial"/>
                <a:sym typeface="Arial"/>
              </a:rPr>
              <a:t> = 3;</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counter = 0;</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a:t>
            </a:r>
            <a:r>
              <a:rPr b="1" i="0" lang="en-US" sz="1800" u="none" strike="noStrike">
                <a:solidFill>
                  <a:srgbClr val="7F0055"/>
                </a:solidFill>
                <a:latin typeface="Arial"/>
                <a:ea typeface="Arial"/>
                <a:cs typeface="Arial"/>
                <a:sym typeface="Arial"/>
              </a:rPr>
              <a:t>if</a:t>
            </a:r>
            <a:r>
              <a:rPr b="0" i="0" lang="en-US" sz="1800" u="none" strike="noStrike">
                <a:solidFill>
                  <a:srgbClr val="000000"/>
                </a:solidFill>
                <a:latin typeface="Arial"/>
                <a:ea typeface="Arial"/>
                <a:cs typeface="Arial"/>
                <a:sym typeface="Arial"/>
              </a:rPr>
              <a:t> (feed.</a:t>
            </a:r>
            <a:r>
              <a:rPr b="0" i="0" lang="en-US" sz="1800" u="none" strike="noStrike">
                <a:solidFill>
                  <a:srgbClr val="0000C0"/>
                </a:solidFill>
                <a:latin typeface="Arial"/>
                <a:ea typeface="Arial"/>
                <a:cs typeface="Arial"/>
                <a:sym typeface="Arial"/>
              </a:rPr>
              <a:t>IsFeed</a:t>
            </a:r>
            <a:r>
              <a:rPr b="0" i="0" lang="en-US" sz="1800" u="none" strike="noStrike">
                <a:solidFill>
                  <a:srgbClr val="000000"/>
                </a:solidFill>
                <a:latin typeface="Arial"/>
                <a:ea typeface="Arial"/>
                <a:cs typeface="Arial"/>
                <a:sym typeface="Arial"/>
              </a:rPr>
              <a:t> == 2) {</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counter++;</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   }</a:t>
            </a:r>
            <a:endParaRPr b="0" sz="1800">
              <a:solidFill>
                <a:schemeClr val="dk1"/>
              </a:solidFill>
              <a:latin typeface="Arial"/>
              <a:ea typeface="Arial"/>
              <a:cs typeface="Arial"/>
              <a:sym typeface="Arial"/>
            </a:endParaRPr>
          </a:p>
          <a:p>
            <a:pPr indent="0" lvl="0" marL="25400" marR="0" rtl="0" algn="l">
              <a:spcBef>
                <a:spcPts val="0"/>
              </a:spcBef>
              <a:spcAft>
                <a:spcPts val="0"/>
              </a:spcAft>
              <a:buNone/>
            </a:pPr>
            <a:r>
              <a:rPr b="0" i="0" lang="en-US" sz="1800" u="none" strike="noStrike">
                <a:solidFill>
                  <a:srgbClr val="000000"/>
                </a:solidFill>
                <a:latin typeface="Arial"/>
                <a:ea typeface="Arial"/>
                <a:cs typeface="Arial"/>
                <a:sym typeface="Arial"/>
              </a:rPr>
              <a:t>}</a:t>
            </a:r>
            <a:endParaRPr b="0" sz="1800">
              <a:solidFill>
                <a:schemeClr val="dk1"/>
              </a:solidFill>
              <a:latin typeface="Arial"/>
              <a:ea typeface="Arial"/>
              <a:cs typeface="Arial"/>
              <a:sym typeface="Arial"/>
            </a:endParaRPr>
          </a:p>
        </p:txBody>
      </p:sp>
      <p:cxnSp>
        <p:nvCxnSpPr>
          <p:cNvPr id="348" name="Google Shape;348;p30"/>
          <p:cNvCxnSpPr/>
          <p:nvPr/>
        </p:nvCxnSpPr>
        <p:spPr>
          <a:xfrm flipH="1" rot="10800000">
            <a:off x="4419600" y="1295400"/>
            <a:ext cx="2158475" cy="26670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1"/>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1.5. Video thực nghiệm</a:t>
            </a:r>
            <a:endParaRPr/>
          </a:p>
        </p:txBody>
      </p:sp>
      <p:pic>
        <p:nvPicPr>
          <p:cNvPr id="354" name="Google Shape;354;p31"/>
          <p:cNvPicPr preferRelativeResize="0"/>
          <p:nvPr/>
        </p:nvPicPr>
        <p:blipFill rotWithShape="1">
          <a:blip r:embed="rId3">
            <a:alphaModFix/>
          </a:blip>
          <a:srcRect b="0" l="0" r="0" t="0"/>
          <a:stretch/>
        </p:blipFill>
        <p:spPr>
          <a:xfrm>
            <a:off x="3352800" y="1143000"/>
            <a:ext cx="5029200" cy="502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2"/>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TỔNG KẾT</a:t>
            </a:r>
            <a:endParaRPr/>
          </a:p>
        </p:txBody>
      </p:sp>
      <p:sp>
        <p:nvSpPr>
          <p:cNvPr id="360" name="Google Shape;360;p32"/>
          <p:cNvSpPr txBox="1"/>
          <p:nvPr>
            <p:ph idx="1" type="body"/>
          </p:nvPr>
        </p:nvSpPr>
        <p:spPr>
          <a:xfrm>
            <a:off x="508000" y="1295400"/>
            <a:ext cx="11124676" cy="47244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400"/>
              <a:buChar char="▪"/>
            </a:pPr>
            <a:r>
              <a:rPr lang="en-US" sz="2400">
                <a:latin typeface="Times New Roman"/>
                <a:ea typeface="Times New Roman"/>
                <a:cs typeface="Times New Roman"/>
                <a:sym typeface="Times New Roman"/>
              </a:rPr>
              <a:t>Phần lý thuyet: báo cáo đã hệ thống hoá kiến thức về System Tick Timer (SysTick) trên ARM Cortex-M: từ vai trò của bộ đếm 24-bit, nguồn xung lựa chọn, các thanh ghi điều khiển/trạng thái và cơ chế tạo ngắt định kỳ, đến những mẫu lập trình tiêu biểu (khởi tạo, delay bằng ngắt/polling). </a:t>
            </a:r>
            <a:endParaRPr/>
          </a:p>
          <a:p>
            <a:pPr indent="-190500" lvl="0" marL="342900" rtl="0" algn="just">
              <a:spcBef>
                <a:spcPts val="480"/>
              </a:spcBef>
              <a:spcAft>
                <a:spcPts val="0"/>
              </a:spcAft>
              <a:buSzPts val="2400"/>
              <a:buNone/>
            </a:pPr>
            <a:r>
              <a:t/>
            </a:r>
            <a:endParaRPr sz="2400">
              <a:latin typeface="Times New Roman"/>
              <a:ea typeface="Times New Roman"/>
              <a:cs typeface="Times New Roman"/>
              <a:sym typeface="Times New Roman"/>
            </a:endParaRPr>
          </a:p>
          <a:p>
            <a:pPr indent="-342900" lvl="0" marL="342900" rtl="0" algn="just">
              <a:spcBef>
                <a:spcPts val="480"/>
              </a:spcBef>
              <a:spcAft>
                <a:spcPts val="0"/>
              </a:spcAft>
              <a:buSzPts val="2400"/>
              <a:buChar char="▪"/>
            </a:pPr>
            <a:r>
              <a:rPr lang="en-US" sz="2400">
                <a:latin typeface="Times New Roman"/>
                <a:ea typeface="Times New Roman"/>
                <a:cs typeface="Times New Roman"/>
                <a:sym typeface="Times New Roman"/>
              </a:rPr>
              <a:t>Dựa trên cơ sở lý thuyết, ứng dụng minh hoạ cách phối hợp SysTick làm Bài tập SYSTICK chớp-tắt led cho STM32 (dòng STM32F103C08) để so sánh tốc độ thay đổi nhằm triển khai cơ chế tạo nhịp bằng polling SysTick để tạo bước thời gian 1 ms ở cấu hình chuẩn HSI 8 MHz. Mục tiêu tạo trễ 1 ms bằng polling SysTick (LOAD=8000−1, đếm theo HCLK, chờ COUNTFLAG, không dùng ngắt). Vì vậy khi giữ LOAD nhưng tăng HCLK (PLL 72 MHz) → chu kỳ giảm; chuyển CLKSOURCE sang HCLK/8 → chu kỳ tăng; giữ HCLK nhưng đổi LOAD → điều chỉnh chu kỳ có kiểm soát.</a:t>
            </a:r>
            <a:endParaRPr sz="2400">
              <a:latin typeface="Times New Roman"/>
              <a:ea typeface="Times New Roman"/>
              <a:cs typeface="Times New Roman"/>
              <a:sym typeface="Times New Roman"/>
            </a:endParaRPr>
          </a:p>
          <a:p>
            <a:pPr indent="-190500" lvl="0" marL="342900" rtl="0" algn="just">
              <a:spcBef>
                <a:spcPts val="480"/>
              </a:spcBef>
              <a:spcAft>
                <a:spcPts val="0"/>
              </a:spcAft>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3"/>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TỔNG KẾT</a:t>
            </a:r>
            <a:endParaRPr/>
          </a:p>
        </p:txBody>
      </p:sp>
      <p:sp>
        <p:nvSpPr>
          <p:cNvPr id="366" name="Google Shape;366;p33"/>
          <p:cNvSpPr txBox="1"/>
          <p:nvPr/>
        </p:nvSpPr>
        <p:spPr>
          <a:xfrm>
            <a:off x="1066800" y="5181600"/>
            <a:ext cx="4267200" cy="21336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2"/>
              </a:buClr>
              <a:buSzPts val="1600"/>
              <a:buFont typeface="Noto Sans Symbols"/>
              <a:buChar char="▪"/>
            </a:pPr>
            <a:r>
              <a:rPr lang="en-US" sz="1600">
                <a:solidFill>
                  <a:srgbClr val="134082"/>
                </a:solidFill>
                <a:latin typeface="Arial"/>
                <a:ea typeface="Arial"/>
                <a:cs typeface="Arial"/>
                <a:sym typeface="Arial"/>
              </a:rPr>
              <a:t>Hình trên mô tả cơ chế hoạt động của SysTick trong HAL STM32. </a:t>
            </a:r>
            <a:endParaRPr sz="2400">
              <a:solidFill>
                <a:srgbClr val="134082"/>
              </a:solidFill>
              <a:latin typeface="Times New Roman"/>
              <a:ea typeface="Times New Roman"/>
              <a:cs typeface="Times New Roman"/>
              <a:sym typeface="Times New Roman"/>
            </a:endParaRPr>
          </a:p>
        </p:txBody>
      </p:sp>
      <p:pic>
        <p:nvPicPr>
          <p:cNvPr id="367" name="Google Shape;367;p33" title="sytick.drawio.png"/>
          <p:cNvPicPr preferRelativeResize="0"/>
          <p:nvPr/>
        </p:nvPicPr>
        <p:blipFill>
          <a:blip r:embed="rId3">
            <a:alphaModFix/>
          </a:blip>
          <a:stretch>
            <a:fillRect/>
          </a:stretch>
        </p:blipFill>
        <p:spPr>
          <a:xfrm>
            <a:off x="6096000" y="662777"/>
            <a:ext cx="4615876" cy="553243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4"/>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TÀI LIỆU THAM KHẢO</a:t>
            </a:r>
            <a:endParaRPr/>
          </a:p>
        </p:txBody>
      </p:sp>
      <p:sp>
        <p:nvSpPr>
          <p:cNvPr id="373" name="Google Shape;373;p34"/>
          <p:cNvSpPr txBox="1"/>
          <p:nvPr>
            <p:ph idx="1" type="body"/>
          </p:nvPr>
        </p:nvSpPr>
        <p:spPr>
          <a:xfrm>
            <a:off x="508000" y="1295400"/>
            <a:ext cx="11124676" cy="47244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400"/>
              <a:buChar char="▪"/>
            </a:pPr>
            <a:r>
              <a:rPr lang="en-US" sz="2400">
                <a:latin typeface="Times New Roman"/>
                <a:ea typeface="Times New Roman"/>
                <a:cs typeface="Times New Roman"/>
                <a:sym typeface="Times New Roman"/>
              </a:rPr>
              <a:t>[1] Embedded Systems and Deep Learning. (n.d.). Lecture 12: System Timer (SysTick) [Video]. YouTube. </a:t>
            </a:r>
            <a:r>
              <a:rPr lang="en-US" sz="2400" u="sng">
                <a:solidFill>
                  <a:schemeClr val="hlink"/>
                </a:solidFill>
                <a:latin typeface="Times New Roman"/>
                <a:ea typeface="Times New Roman"/>
                <a:cs typeface="Times New Roman"/>
                <a:sym typeface="Times New Roman"/>
                <a:hlinkClick r:id="rId3"/>
              </a:rPr>
              <a:t>https://www.youtube.com/watch?v=aLCUDv_fgoU</a:t>
            </a: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342900" lvl="0" marL="342900" rtl="0" algn="just">
              <a:spcBef>
                <a:spcPts val="480"/>
              </a:spcBef>
              <a:spcAft>
                <a:spcPts val="0"/>
              </a:spcAft>
              <a:buSzPts val="2400"/>
              <a:buChar char="▪"/>
            </a:pPr>
            <a:r>
              <a:rPr lang="en-US" sz="2400">
                <a:latin typeface="Times New Roman"/>
                <a:ea typeface="Times New Roman"/>
                <a:cs typeface="Times New Roman"/>
                <a:sym typeface="Times New Roman"/>
              </a:rPr>
              <a:t>[2] M. (2010). Cortex-M3 devices generic user guide (Rev. r2p1). ARM Ltd. </a:t>
            </a:r>
            <a:r>
              <a:rPr lang="en-US" sz="2400" u="sng">
                <a:solidFill>
                  <a:schemeClr val="hlink"/>
                </a:solidFill>
                <a:latin typeface="Times New Roman"/>
                <a:ea typeface="Times New Roman"/>
                <a:cs typeface="Times New Roman"/>
                <a:sym typeface="Times New Roman"/>
                <a:hlinkClick r:id="rId4"/>
              </a:rPr>
              <a:t>https://developer.arm.com/documentation/dui0552/a</a:t>
            </a:r>
            <a:endParaRPr sz="2400">
              <a:latin typeface="Times New Roman"/>
              <a:ea typeface="Times New Roman"/>
              <a:cs typeface="Times New Roman"/>
              <a:sym typeface="Times New Roman"/>
            </a:endParaRPr>
          </a:p>
          <a:p>
            <a:pPr indent="-342900" lvl="0" marL="342900" rtl="0" algn="just">
              <a:spcBef>
                <a:spcPts val="480"/>
              </a:spcBef>
              <a:spcAft>
                <a:spcPts val="0"/>
              </a:spcAft>
              <a:buSzPts val="2400"/>
              <a:buChar char="▪"/>
            </a:pPr>
            <a:r>
              <a:rPr lang="en-US" sz="2400">
                <a:latin typeface="Times New Roman"/>
                <a:ea typeface="Times New Roman"/>
                <a:cs typeface="Times New Roman"/>
                <a:sym typeface="Times New Roman"/>
              </a:rPr>
              <a:t>[3] STMicroelectronics, “Description of STM32L0 HAL and low‑layer drivers,” UM1749, ST, 2017. [Online]. Available: </a:t>
            </a:r>
            <a:r>
              <a:rPr lang="en-US" sz="2400" u="sng">
                <a:solidFill>
                  <a:schemeClr val="hlink"/>
                </a:solidFill>
                <a:latin typeface="Times New Roman"/>
                <a:ea typeface="Times New Roman"/>
                <a:cs typeface="Times New Roman"/>
                <a:sym typeface="Times New Roman"/>
                <a:hlinkClick r:id="rId5"/>
              </a:rPr>
              <a:t>https://www.st.com/resource/en/user_manual/um1749-description-of-stm32l0-hal-and-low-layer-drivers-stmicroelectronics.pdf</a:t>
            </a:r>
            <a:r>
              <a:rPr lang="en-US" sz="2400">
                <a:latin typeface="Times New Roman"/>
                <a:ea typeface="Times New Roman"/>
                <a:cs typeface="Times New Roman"/>
                <a:sym typeface="Times New Roman"/>
              </a:rPr>
              <a:t>.  [Accessed: 29‑Sep‑2025]. </a:t>
            </a:r>
            <a:endParaRPr/>
          </a:p>
          <a:p>
            <a:pPr indent="-190500" lvl="0" marL="342900" rtl="0" algn="just">
              <a:spcBef>
                <a:spcPts val="480"/>
              </a:spcBef>
              <a:spcAft>
                <a:spcPts val="0"/>
              </a:spcAft>
              <a:buSzPts val="2400"/>
              <a:buNone/>
            </a:pPr>
            <a:r>
              <a:t/>
            </a:r>
            <a:endParaRPr sz="24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38ed01a2287_2_0"/>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Tóm tắt nội dung</a:t>
            </a:r>
            <a:endParaRPr/>
          </a:p>
        </p:txBody>
      </p:sp>
      <p:sp>
        <p:nvSpPr>
          <p:cNvPr id="66" name="Google Shape;66;g38ed01a2287_2_0"/>
          <p:cNvSpPr txBox="1"/>
          <p:nvPr>
            <p:ph idx="1" type="body"/>
          </p:nvPr>
        </p:nvSpPr>
        <p:spPr>
          <a:xfrm>
            <a:off x="508000" y="1295400"/>
            <a:ext cx="54402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80"/>
              </a:spcBef>
              <a:spcAft>
                <a:spcPts val="0"/>
              </a:spcAft>
              <a:buClr>
                <a:srgbClr val="4B546F"/>
              </a:buClr>
              <a:buSzPts val="2400"/>
              <a:buFont typeface="Noto Sans Symbols"/>
              <a:buChar char="▪"/>
            </a:pPr>
            <a:r>
              <a:rPr b="1" i="0" lang="en-US" sz="2400" u="none" cap="none" strike="noStrike">
                <a:solidFill>
                  <a:srgbClr val="134082"/>
                </a:solidFill>
                <a:latin typeface="Times New Roman"/>
                <a:ea typeface="Times New Roman"/>
                <a:cs typeface="Times New Roman"/>
                <a:sym typeface="Times New Roman"/>
              </a:rPr>
              <a:t>Cơ chế hoạt động</a:t>
            </a:r>
            <a:r>
              <a:rPr b="0" i="0" lang="en-US" sz="2400" u="none" cap="none" strike="noStrike">
                <a:solidFill>
                  <a:srgbClr val="134082"/>
                </a:solidFill>
                <a:latin typeface="Times New Roman"/>
                <a:ea typeface="Times New Roman"/>
                <a:cs typeface="Times New Roman"/>
                <a:sym typeface="Times New Roman"/>
              </a:rPr>
              <a:t>:</a:t>
            </a:r>
            <a:endParaRPr/>
          </a:p>
          <a:p>
            <a:pPr indent="-285750" lvl="1" marL="742950" marR="0" rtl="0" algn="l">
              <a:lnSpc>
                <a:spcPct val="100000"/>
              </a:lnSpc>
              <a:spcBef>
                <a:spcPts val="480"/>
              </a:spcBef>
              <a:spcAft>
                <a:spcPts val="0"/>
              </a:spcAft>
              <a:buClr>
                <a:srgbClr val="4987E3"/>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Chọn nguồn clock (CPU/HCLK hoặc HCLK/8).</a:t>
            </a:r>
            <a:endParaRPr/>
          </a:p>
          <a:p>
            <a:pPr indent="-285750" lvl="1" marL="742950" marR="0" rtl="0" algn="l">
              <a:lnSpc>
                <a:spcPct val="100000"/>
              </a:lnSpc>
              <a:spcBef>
                <a:spcPts val="480"/>
              </a:spcBef>
              <a:spcAft>
                <a:spcPts val="0"/>
              </a:spcAft>
              <a:buClr>
                <a:srgbClr val="4987E3"/>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Thanh ghi chính: </a:t>
            </a:r>
            <a:r>
              <a:rPr b="1" i="0" lang="en-US" sz="2400" u="none" cap="none" strike="noStrike">
                <a:solidFill>
                  <a:srgbClr val="000000"/>
                </a:solidFill>
                <a:latin typeface="Times New Roman"/>
                <a:ea typeface="Times New Roman"/>
                <a:cs typeface="Times New Roman"/>
                <a:sym typeface="Times New Roman"/>
              </a:rPr>
              <a:t>CTRL, LOAD, VAL, CALIB</a:t>
            </a:r>
            <a:r>
              <a:rPr b="0" i="0" lang="en-US" sz="2400" u="none" cap="none" strike="noStrike">
                <a:solidFill>
                  <a:srgbClr val="000000"/>
                </a:solidFill>
                <a:latin typeface="Times New Roman"/>
                <a:ea typeface="Times New Roman"/>
                <a:cs typeface="Times New Roman"/>
                <a:sym typeface="Times New Roman"/>
              </a:rPr>
              <a:t>.</a:t>
            </a:r>
            <a:endParaRPr/>
          </a:p>
          <a:p>
            <a:pPr indent="-285750" lvl="1" marL="742950" marR="0" rtl="0" algn="l">
              <a:lnSpc>
                <a:spcPct val="100000"/>
              </a:lnSpc>
              <a:spcBef>
                <a:spcPts val="480"/>
              </a:spcBef>
              <a:spcAft>
                <a:spcPts val="0"/>
              </a:spcAft>
              <a:buClr>
                <a:srgbClr val="4987E3"/>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Counter về 0 → tạo ngắt → nạp lại giá trị.</a:t>
            </a:r>
            <a:endParaRPr/>
          </a:p>
          <a:p>
            <a:pPr indent="-133350" lvl="1" marL="742950" rtl="0" algn="l">
              <a:spcBef>
                <a:spcPts val="480"/>
              </a:spcBef>
              <a:spcAft>
                <a:spcPts val="0"/>
              </a:spcAft>
              <a:buSzPts val="2400"/>
              <a:buNone/>
            </a:pPr>
            <a:r>
              <a:t/>
            </a:r>
            <a:endParaRPr>
              <a:latin typeface="Times New Roman"/>
              <a:ea typeface="Times New Roman"/>
              <a:cs typeface="Times New Roman"/>
              <a:sym typeface="Times New Roman"/>
            </a:endParaRPr>
          </a:p>
          <a:p>
            <a:pPr indent="-190500" lvl="0" marL="342900" rtl="0" algn="l">
              <a:spcBef>
                <a:spcPts val="480"/>
              </a:spcBef>
              <a:spcAft>
                <a:spcPts val="0"/>
              </a:spcAft>
              <a:buSzPts val="2400"/>
              <a:buNone/>
            </a:pPr>
            <a:r>
              <a:t/>
            </a:r>
            <a:endParaRPr sz="2400">
              <a:latin typeface="Times New Roman"/>
              <a:ea typeface="Times New Roman"/>
              <a:cs typeface="Times New Roman"/>
              <a:sym typeface="Times New Roman"/>
            </a:endParaRPr>
          </a:p>
        </p:txBody>
      </p:sp>
      <p:pic>
        <p:nvPicPr>
          <p:cNvPr id="67" name="Google Shape;67;g38ed01a2287_2_0"/>
          <p:cNvPicPr preferRelativeResize="0"/>
          <p:nvPr/>
        </p:nvPicPr>
        <p:blipFill>
          <a:blip r:embed="rId3">
            <a:alphaModFix/>
          </a:blip>
          <a:stretch>
            <a:fillRect/>
          </a:stretch>
        </p:blipFill>
        <p:spPr>
          <a:xfrm>
            <a:off x="6167278" y="1406628"/>
            <a:ext cx="5440200" cy="33380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38ed01a2287_2_6"/>
          <p:cNvSpPr txBox="1"/>
          <p:nvPr>
            <p:ph type="title"/>
          </p:nvPr>
        </p:nvSpPr>
        <p:spPr>
          <a:xfrm>
            <a:off x="1219200" y="457201"/>
            <a:ext cx="10058400" cy="56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Tóm tắt nội dung</a:t>
            </a:r>
            <a:endParaRPr/>
          </a:p>
        </p:txBody>
      </p:sp>
      <p:sp>
        <p:nvSpPr>
          <p:cNvPr id="73" name="Google Shape;73;g38ed01a2287_2_6"/>
          <p:cNvSpPr txBox="1"/>
          <p:nvPr/>
        </p:nvSpPr>
        <p:spPr>
          <a:xfrm>
            <a:off x="392876" y="1321475"/>
            <a:ext cx="11272800" cy="2616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4B546F"/>
              </a:buClr>
              <a:buSzPts val="2400"/>
              <a:buFont typeface="Noto Sans Symbols"/>
              <a:buChar char="▪"/>
            </a:pPr>
            <a:r>
              <a:rPr b="1" i="0" lang="en-US" sz="2400" u="none" cap="none" strike="noStrike">
                <a:solidFill>
                  <a:srgbClr val="134082"/>
                </a:solidFill>
                <a:latin typeface="Times New Roman"/>
                <a:ea typeface="Times New Roman"/>
                <a:cs typeface="Times New Roman"/>
                <a:sym typeface="Times New Roman"/>
              </a:rPr>
              <a:t>Thay đổi tốc độ</a:t>
            </a:r>
            <a:r>
              <a:rPr b="0" i="0" lang="en-US" sz="2400" u="none" cap="none" strike="noStrike">
                <a:solidFill>
                  <a:srgbClr val="134082"/>
                </a:solidFill>
                <a:latin typeface="Times New Roman"/>
                <a:ea typeface="Times New Roman"/>
                <a:cs typeface="Times New Roman"/>
                <a:sym typeface="Times New Roman"/>
              </a:rPr>
              <a:t>:</a:t>
            </a:r>
            <a:endParaRPr/>
          </a:p>
          <a:p>
            <a:pPr indent="-285750" lvl="1" marL="742950" marR="0" rtl="0" algn="l">
              <a:lnSpc>
                <a:spcPct val="100000"/>
              </a:lnSpc>
              <a:spcBef>
                <a:spcPts val="480"/>
              </a:spcBef>
              <a:spcAft>
                <a:spcPts val="0"/>
              </a:spcAft>
              <a:buClr>
                <a:srgbClr val="4987E3"/>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Thay đổi </a:t>
            </a:r>
            <a:r>
              <a:rPr b="1" i="0" lang="en-US" sz="2400" u="none" cap="none" strike="noStrike">
                <a:solidFill>
                  <a:srgbClr val="000000"/>
                </a:solidFill>
                <a:latin typeface="Times New Roman"/>
                <a:ea typeface="Times New Roman"/>
                <a:cs typeface="Times New Roman"/>
                <a:sym typeface="Times New Roman"/>
              </a:rPr>
              <a:t>RELOAD</a:t>
            </a:r>
            <a:r>
              <a:rPr b="0" i="0" lang="en-US" sz="2400" u="none" cap="none" strike="noStrike">
                <a:solidFill>
                  <a:srgbClr val="000000"/>
                </a:solidFill>
                <a:latin typeface="Times New Roman"/>
                <a:ea typeface="Times New Roman"/>
                <a:cs typeface="Times New Roman"/>
                <a:sym typeface="Times New Roman"/>
              </a:rPr>
              <a:t> hoặc nguồn clock.</a:t>
            </a:r>
            <a:endParaRPr/>
          </a:p>
          <a:p>
            <a:pPr indent="-285750" lvl="1" marL="742950" marR="0" rtl="0" algn="l">
              <a:spcBef>
                <a:spcPts val="480"/>
              </a:spcBef>
              <a:spcAft>
                <a:spcPts val="0"/>
              </a:spcAft>
              <a:buClr>
                <a:srgbClr val="4987E3"/>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Công thức: R</a:t>
            </a:r>
            <a:r>
              <a:rPr b="0" i="0" lang="en-US" sz="2400" u="none" cap="none" strike="noStrike">
                <a:solidFill>
                  <a:schemeClr val="dk1"/>
                </a:solidFill>
                <a:latin typeface="Times New Roman"/>
                <a:ea typeface="Times New Roman"/>
                <a:cs typeface="Times New Roman"/>
                <a:sym typeface="Times New Roman"/>
              </a:rPr>
              <a:t>Delay, đo thời gian, lập lịch đa nhiệm, demo code.</a:t>
            </a:r>
            <a:endParaRPr/>
          </a:p>
          <a:p>
            <a:pPr indent="-285750" lvl="1" marL="742950" marR="0" rtl="0" algn="l">
              <a:lnSpc>
                <a:spcPct val="100000"/>
              </a:lnSpc>
              <a:spcBef>
                <a:spcPts val="480"/>
              </a:spcBef>
              <a:spcAft>
                <a:spcPts val="0"/>
              </a:spcAft>
              <a:buClr>
                <a:srgbClr val="4987E3"/>
              </a:buClr>
              <a:buSzPts val="2400"/>
              <a:buFont typeface="Noto Sans Symbols"/>
              <a:buChar char="▪"/>
            </a:pPr>
            <a:r>
              <a:rPr b="0" i="0" lang="en-US" sz="2400" u="none" cap="none" strike="noStrike">
                <a:solidFill>
                  <a:srgbClr val="000000"/>
                </a:solidFill>
                <a:latin typeface="Times New Roman"/>
                <a:ea typeface="Times New Roman"/>
                <a:cs typeface="Times New Roman"/>
                <a:sym typeface="Times New Roman"/>
              </a:rPr>
              <a:t>ELOAD = (Clock / f) – 1.</a:t>
            </a:r>
            <a:endParaRPr b="0" i="0" sz="2400" u="none" cap="none" strike="noStrike">
              <a:solidFill>
                <a:srgbClr val="000000"/>
              </a:solidFill>
              <a:latin typeface="Times New Roman"/>
              <a:ea typeface="Times New Roman"/>
              <a:cs typeface="Times New Roman"/>
              <a:sym typeface="Times New Roman"/>
            </a:endParaRPr>
          </a:p>
          <a:p>
            <a:pPr indent="0" lvl="0" marL="914400" marR="0" rtl="0" algn="l">
              <a:lnSpc>
                <a:spcPct val="100000"/>
              </a:lnSpc>
              <a:spcBef>
                <a:spcPts val="480"/>
              </a:spcBef>
              <a:spcAft>
                <a:spcPts val="0"/>
              </a:spcAft>
              <a:buNone/>
            </a:pPr>
            <a:r>
              <a:t/>
            </a:r>
            <a:endParaRPr sz="2400">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rgbClr val="4B546F"/>
              </a:buClr>
              <a:buSzPts val="2400"/>
              <a:buFont typeface="Noto Sans Symbols"/>
              <a:buChar char="▪"/>
            </a:pPr>
            <a:r>
              <a:rPr b="1" i="0" lang="en-US" sz="2400" u="none" cap="none" strike="noStrike">
                <a:solidFill>
                  <a:srgbClr val="134082"/>
                </a:solidFill>
                <a:latin typeface="Times New Roman"/>
                <a:ea typeface="Times New Roman"/>
                <a:cs typeface="Times New Roman"/>
                <a:sym typeface="Times New Roman"/>
              </a:rPr>
              <a:t>Ứng dụng</a:t>
            </a:r>
            <a:r>
              <a:rPr b="0" i="0" lang="en-US" sz="2400" u="none" cap="none" strike="noStrike">
                <a:solidFill>
                  <a:srgbClr val="134082"/>
                </a:solidFill>
                <a:latin typeface="Times New Roman"/>
                <a:ea typeface="Times New Roman"/>
                <a:cs typeface="Times New Roman"/>
                <a:sym typeface="Times New Roman"/>
              </a:rPr>
              <a:t>:</a:t>
            </a:r>
            <a:r>
              <a:rPr lang="en-US" sz="2400">
                <a:solidFill>
                  <a:srgbClr val="134082"/>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Delay, đo thời gian, lập lịch đa nhiệm, demo code.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type="title"/>
          </p:nvPr>
        </p:nvSpPr>
        <p:spPr>
          <a:xfrm>
            <a:off x="1219200" y="457200"/>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 Khái quát về SysTick  </a:t>
            </a:r>
            <a:endParaRPr/>
          </a:p>
        </p:txBody>
      </p:sp>
      <p:sp>
        <p:nvSpPr>
          <p:cNvPr id="79" name="Google Shape;79;p3"/>
          <p:cNvSpPr txBox="1"/>
          <p:nvPr>
            <p:ph idx="1" type="body"/>
          </p:nvPr>
        </p:nvSpPr>
        <p:spPr>
          <a:xfrm>
            <a:off x="508000" y="1295400"/>
            <a:ext cx="11074400" cy="4724400"/>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SzPts val="2800"/>
              <a:buNone/>
            </a:pPr>
            <a:r>
              <a:t/>
            </a:r>
            <a:endParaRPr/>
          </a:p>
          <a:p>
            <a:pPr indent="-165100" lvl="0" marL="342900" rtl="0" algn="l">
              <a:spcBef>
                <a:spcPts val="560"/>
              </a:spcBef>
              <a:spcAft>
                <a:spcPts val="0"/>
              </a:spcAft>
              <a:buSzPts val="2800"/>
              <a:buNone/>
            </a:pPr>
            <a:r>
              <a:t/>
            </a:r>
            <a:endParaRPr/>
          </a:p>
          <a:p>
            <a:pPr indent="-165100" lvl="0" marL="342900" rtl="0" algn="l">
              <a:spcBef>
                <a:spcPts val="560"/>
              </a:spcBef>
              <a:spcAft>
                <a:spcPts val="0"/>
              </a:spcAft>
              <a:buSzPts val="2800"/>
              <a:buNone/>
            </a:pPr>
            <a:r>
              <a:t/>
            </a:r>
            <a:endParaRPr/>
          </a:p>
          <a:p>
            <a:pPr indent="-165100" lvl="0" marL="342900" rtl="0" algn="l">
              <a:spcBef>
                <a:spcPts val="560"/>
              </a:spcBef>
              <a:spcAft>
                <a:spcPts val="0"/>
              </a:spcAft>
              <a:buSzPts val="2800"/>
              <a:buNone/>
            </a:pPr>
            <a:r>
              <a:t/>
            </a:r>
            <a:endParaRPr/>
          </a:p>
          <a:p>
            <a:pPr indent="-165100" lvl="0" marL="342900" rtl="0" algn="l">
              <a:spcBef>
                <a:spcPts val="560"/>
              </a:spcBef>
              <a:spcAft>
                <a:spcPts val="0"/>
              </a:spcAft>
              <a:buSzPts val="2800"/>
              <a:buNone/>
            </a:pPr>
            <a:r>
              <a:t/>
            </a:r>
            <a:endParaRPr/>
          </a:p>
          <a:p>
            <a:pPr indent="0" lvl="3" marL="1371600" rtl="0" algn="l">
              <a:spcBef>
                <a:spcPts val="360"/>
              </a:spcBef>
              <a:spcAft>
                <a:spcPts val="0"/>
              </a:spcAft>
              <a:buClr>
                <a:schemeClr val="dk1"/>
              </a:buClr>
              <a:buSzPts val="1800"/>
              <a:buFont typeface="Arial"/>
              <a:buNone/>
            </a:pPr>
            <a:r>
              <a:t/>
            </a:r>
            <a:endParaRPr/>
          </a:p>
          <a:p>
            <a:pPr indent="0" lvl="3" marL="1371600" rtl="0" algn="l">
              <a:spcBef>
                <a:spcPts val="360"/>
              </a:spcBef>
              <a:spcAft>
                <a:spcPts val="0"/>
              </a:spcAft>
              <a:buClr>
                <a:schemeClr val="dk1"/>
              </a:buClr>
              <a:buSzPts val="1800"/>
              <a:buFont typeface="Arial"/>
              <a:buNone/>
            </a:pPr>
            <a:r>
              <a:t/>
            </a:r>
            <a:endParaRPr/>
          </a:p>
          <a:p>
            <a:pPr indent="0" lvl="3" marL="1371600" rtl="0" algn="l">
              <a:spcBef>
                <a:spcPts val="360"/>
              </a:spcBef>
              <a:spcAft>
                <a:spcPts val="0"/>
              </a:spcAft>
              <a:buClr>
                <a:schemeClr val="dk1"/>
              </a:buClr>
              <a:buSzPts val="1800"/>
              <a:buFont typeface="Times New Roman"/>
              <a:buNone/>
            </a:pPr>
            <a:r>
              <a:t/>
            </a:r>
            <a:endParaRPr>
              <a:latin typeface="Times New Roman"/>
              <a:ea typeface="Times New Roman"/>
              <a:cs typeface="Times New Roman"/>
              <a:sym typeface="Times New Roman"/>
            </a:endParaRPr>
          </a:p>
        </p:txBody>
      </p:sp>
      <p:pic>
        <p:nvPicPr>
          <p:cNvPr id="80" name="Google Shape;80;p3"/>
          <p:cNvPicPr preferRelativeResize="0"/>
          <p:nvPr/>
        </p:nvPicPr>
        <p:blipFill rotWithShape="1">
          <a:blip r:embed="rId3">
            <a:alphaModFix/>
          </a:blip>
          <a:srcRect b="0" l="0" r="0" t="0"/>
          <a:stretch/>
        </p:blipFill>
        <p:spPr>
          <a:xfrm>
            <a:off x="626889" y="1357863"/>
            <a:ext cx="10938224" cy="4599475"/>
          </a:xfrm>
          <a:prstGeom prst="rect">
            <a:avLst/>
          </a:prstGeom>
          <a:noFill/>
          <a:ln>
            <a:noFill/>
          </a:ln>
        </p:spPr>
      </p:pic>
      <p:sp>
        <p:nvSpPr>
          <p:cNvPr id="81" name="Google Shape;81;p3"/>
          <p:cNvSpPr txBox="1"/>
          <p:nvPr/>
        </p:nvSpPr>
        <p:spPr>
          <a:xfrm>
            <a:off x="2783125" y="5837150"/>
            <a:ext cx="5916900" cy="427800"/>
          </a:xfrm>
          <a:prstGeom prst="rect">
            <a:avLst/>
          </a:prstGeom>
          <a:noFill/>
          <a:ln>
            <a:noFill/>
          </a:ln>
        </p:spPr>
        <p:txBody>
          <a:bodyPr anchorCtr="0" anchor="t" bIns="91425" lIns="91425" spcFirstLastPara="1" rIns="91425" wrap="square" tIns="91425">
            <a:noAutofit/>
          </a:bodyPr>
          <a:lstStyle/>
          <a:p>
            <a:pPr indent="0" lvl="3" marL="1371600" rtl="0" algn="l">
              <a:spcBef>
                <a:spcPts val="36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Sơ đồ hoạt động của SysTick</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1210559" y="457987"/>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 Khái quát về SysTick </a:t>
            </a:r>
            <a:endParaRPr/>
          </a:p>
        </p:txBody>
      </p:sp>
      <p:sp>
        <p:nvSpPr>
          <p:cNvPr id="87" name="Google Shape;87;p4"/>
          <p:cNvSpPr txBox="1"/>
          <p:nvPr>
            <p:ph idx="1" type="body"/>
          </p:nvPr>
        </p:nvSpPr>
        <p:spPr>
          <a:xfrm>
            <a:off x="457200" y="1219200"/>
            <a:ext cx="4650000" cy="31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800"/>
              <a:buNone/>
            </a:pPr>
            <a:r>
              <a:rPr lang="en-US">
                <a:latin typeface="Times New Roman"/>
                <a:ea typeface="Times New Roman"/>
                <a:cs typeface="Times New Roman"/>
                <a:sym typeface="Times New Roman"/>
              </a:rPr>
              <a:t>1.1.1. Chức năng</a:t>
            </a:r>
            <a:endParaRPr>
              <a:latin typeface="Times New Roman"/>
              <a:ea typeface="Times New Roman"/>
              <a:cs typeface="Times New Roman"/>
              <a:sym typeface="Times New Roman"/>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System Tick Timer thường được được dùng để tạo hàm delay với độ chính xác cao.</a:t>
            </a:r>
            <a:endParaRPr/>
          </a:p>
          <a:p>
            <a:pPr indent="-342900" lvl="0" marL="342900" rtl="0" algn="l">
              <a:spcBef>
                <a:spcPts val="560"/>
              </a:spcBef>
              <a:spcAft>
                <a:spcPts val="0"/>
              </a:spcAft>
              <a:buSzPts val="2400"/>
              <a:buChar char="▪"/>
            </a:pPr>
            <a:r>
              <a:rPr lang="en-US" sz="2400">
                <a:solidFill>
                  <a:schemeClr val="dk1"/>
                </a:solidFill>
                <a:latin typeface="Times New Roman"/>
                <a:ea typeface="Times New Roman"/>
                <a:cs typeface="Times New Roman"/>
                <a:sym typeface="Times New Roman"/>
              </a:rPr>
              <a:t> Nhiệm vụ tạo ra ngắt SysTick theo chu kỳ thời gian cố định</a:t>
            </a:r>
            <a:r>
              <a:rPr lang="en-US">
                <a:solidFill>
                  <a:schemeClr val="dk1"/>
                </a:solidFill>
              </a:rPr>
              <a:t>.</a:t>
            </a:r>
            <a:endParaRPr>
              <a:solidFill>
                <a:schemeClr val="dk1"/>
              </a:solidFill>
            </a:endParaRPr>
          </a:p>
        </p:txBody>
      </p:sp>
      <p:pic>
        <p:nvPicPr>
          <p:cNvPr id="88" name="Google Shape;88;p4"/>
          <p:cNvPicPr preferRelativeResize="0"/>
          <p:nvPr/>
        </p:nvPicPr>
        <p:blipFill rotWithShape="1">
          <a:blip r:embed="rId3">
            <a:alphaModFix/>
          </a:blip>
          <a:srcRect b="0" l="0" r="0" t="0"/>
          <a:stretch/>
        </p:blipFill>
        <p:spPr>
          <a:xfrm>
            <a:off x="5107200" y="1317425"/>
            <a:ext cx="6771126" cy="33855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txBox="1"/>
          <p:nvPr>
            <p:ph type="title"/>
          </p:nvPr>
        </p:nvSpPr>
        <p:spPr>
          <a:xfrm>
            <a:off x="1219200" y="457201"/>
            <a:ext cx="100584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1.1. Khái quát về SysTick </a:t>
            </a:r>
            <a:endParaRPr/>
          </a:p>
        </p:txBody>
      </p:sp>
      <p:sp>
        <p:nvSpPr>
          <p:cNvPr id="94" name="Google Shape;94;p5"/>
          <p:cNvSpPr txBox="1"/>
          <p:nvPr>
            <p:ph idx="1" type="body"/>
          </p:nvPr>
        </p:nvSpPr>
        <p:spPr>
          <a:xfrm>
            <a:off x="508000" y="1295400"/>
            <a:ext cx="110744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800"/>
              <a:buNone/>
            </a:pPr>
            <a:r>
              <a:rPr lang="en-US">
                <a:latin typeface="Times New Roman"/>
                <a:ea typeface="Times New Roman"/>
                <a:cs typeface="Times New Roman"/>
                <a:sym typeface="Times New Roman"/>
              </a:rPr>
              <a:t>1.1.2. Ứng Dụng</a:t>
            </a:r>
            <a:endParaRPr>
              <a:latin typeface="Times New Roman"/>
              <a:ea typeface="Times New Roman"/>
              <a:cs typeface="Times New Roman"/>
              <a:sym typeface="Times New Roman"/>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Cung cấp khoảng ngắt định kỳ cho hệ điều hành thời gian thực RTOS</a:t>
            </a:r>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Được sử dụng cho các mục đích ngắt có tính chu kỳ</a:t>
            </a:r>
            <a:endParaRPr/>
          </a:p>
          <a:p>
            <a:pPr indent="-342900" lvl="0" marL="342900" rtl="0" algn="l">
              <a:spcBef>
                <a:spcPts val="480"/>
              </a:spcBef>
              <a:spcAft>
                <a:spcPts val="0"/>
              </a:spcAft>
              <a:buSzPts val="2400"/>
              <a:buChar char="▪"/>
            </a:pPr>
            <a:r>
              <a:rPr lang="en-US" sz="2400">
                <a:solidFill>
                  <a:schemeClr val="dk1"/>
                </a:solidFill>
                <a:latin typeface="Times New Roman"/>
                <a:ea typeface="Times New Roman"/>
                <a:cs typeface="Times New Roman"/>
                <a:sym typeface="Times New Roman"/>
              </a:rPr>
              <a:t>Tạo một khoảng thời gian trễ (delay)</a:t>
            </a:r>
            <a:endParaRPr/>
          </a:p>
          <a:p>
            <a:pPr indent="0" lvl="0" marL="0" rtl="0" algn="l">
              <a:spcBef>
                <a:spcPts val="480"/>
              </a:spcBef>
              <a:spcAft>
                <a:spcPts val="0"/>
              </a:spcAft>
              <a:buSzPts val="2400"/>
              <a:buNone/>
            </a:pPr>
            <a:r>
              <a:t/>
            </a:r>
            <a:endParaRPr sz="2400">
              <a:solidFill>
                <a:schemeClr val="dk1"/>
              </a:solidFill>
              <a:latin typeface="Times New Roman"/>
              <a:ea typeface="Times New Roman"/>
              <a:cs typeface="Times New Roman"/>
              <a:sym typeface="Times New Roman"/>
            </a:endParaRPr>
          </a:p>
          <a:p>
            <a:pPr indent="0" lvl="0" marL="0" rtl="0" algn="l">
              <a:spcBef>
                <a:spcPts val="480"/>
              </a:spcBef>
              <a:spcAft>
                <a:spcPts val="0"/>
              </a:spcAft>
              <a:buSzPts val="24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db2004212gl">
  <a:themeElements>
    <a:clrScheme name="Office Theme 1">
      <a:dk1>
        <a:srgbClr val="000000"/>
      </a:dk1>
      <a:lt1>
        <a:srgbClr val="FFFFFF"/>
      </a:lt1>
      <a:dk2>
        <a:srgbClr val="4B546F"/>
      </a:dk2>
      <a:lt2>
        <a:srgbClr val="C0C0C0"/>
      </a:lt2>
      <a:accent1>
        <a:srgbClr val="4987E3"/>
      </a:accent1>
      <a:accent2>
        <a:srgbClr val="D9520F"/>
      </a:accent2>
      <a:accent3>
        <a:srgbClr val="FFFFFF"/>
      </a:accent3>
      <a:accent4>
        <a:srgbClr val="000000"/>
      </a:accent4>
      <a:accent5>
        <a:srgbClr val="B1C3EF"/>
      </a:accent5>
      <a:accent6>
        <a:srgbClr val="C4490C"/>
      </a:accent6>
      <a:hlink>
        <a:srgbClr val="36A1B6"/>
      </a:hlink>
      <a:folHlink>
        <a:srgbClr val="9CC7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2017-11-10T03:20:57Z</dcterms:created>
  <dc:creator>FANCA</dc:creator>
</cp:coreProperties>
</file>